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modernComment_100_E18C9DCC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115_7B963361.xml" ContentType="application/vnd.ms-powerpoint.comments+xml"/>
  <Override PartName="/ppt/notesSlides/notesSlide11.xml" ContentType="application/vnd.openxmlformats-officedocument.presentationml.notesSlide+xml"/>
  <Override PartName="/ppt/comments/modernComment_11B_B8BF9728.xml" ContentType="application/vnd.ms-powerpoint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8"/>
  </p:notesMasterIdLst>
  <p:sldIdLst>
    <p:sldId id="256" r:id="rId2"/>
    <p:sldId id="259" r:id="rId3"/>
    <p:sldId id="286" r:id="rId4"/>
    <p:sldId id="289" r:id="rId5"/>
    <p:sldId id="288" r:id="rId6"/>
    <p:sldId id="287" r:id="rId7"/>
    <p:sldId id="293" r:id="rId8"/>
    <p:sldId id="280" r:id="rId9"/>
    <p:sldId id="290" r:id="rId10"/>
    <p:sldId id="278" r:id="rId11"/>
    <p:sldId id="282" r:id="rId12"/>
    <p:sldId id="277" r:id="rId13"/>
    <p:sldId id="283" r:id="rId14"/>
    <p:sldId id="284" r:id="rId15"/>
    <p:sldId id="285" r:id="rId16"/>
    <p:sldId id="292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490B21C-6BFB-B8E5-38CB-F211C681F885}" name="Leslie Planet" initials="LP" userId="Leslie Planet" providerId="None"/>
  <p188:author id="{30809135-BA33-9041-E1E8-BD8C329ECE57}" name="Chloé Decoust" initials="CD" userId="S::chloe.decoust@etu.univ-poitiers.fr::343a6a39-3912-4810-b690-09b88204a15a" providerId="AD"/>
  <p188:author id="{9E44CF6C-B358-F0DF-8486-030CA724ED51}" name="xavier barbeau" initials="xb" userId="S::xavier.barbeau@etu.univ-poitiers.fr::6d419563-2df2-47a6-a2c1-f90357ff6def" providerId="AD"/>
  <p188:author id="{A8368EF2-B465-11D5-4C88-4B1F852BD1BE}" name="Leslie Planet" initials="LP" userId="S::leslie.planet@etu.univ-poitiers.fr::fdbfef95-0f5f-4dd2-9066-0280588e16d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B0E6"/>
    <a:srgbClr val="9DC3E6"/>
    <a:srgbClr val="C3E9FE"/>
    <a:srgbClr val="57CAFF"/>
    <a:srgbClr val="5CCEFF"/>
    <a:srgbClr val="ABEFFF"/>
    <a:srgbClr val="A9EAFF"/>
    <a:srgbClr val="87D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0D6E63-6303-9904-CB5B-EF84706EBCCF}" v="49" dt="2023-11-06T15:32:05.5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0" autoAdjust="0"/>
    <p:restoredTop sz="95706" autoAdjust="0"/>
  </p:normalViewPr>
  <p:slideViewPr>
    <p:cSldViewPr snapToGrid="0">
      <p:cViewPr varScale="1">
        <p:scale>
          <a:sx n="86" d="100"/>
          <a:sy n="86" d="100"/>
        </p:scale>
        <p:origin x="67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modernComment_100_E18C9DC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290B337-F8B4-4055-B1E1-A67A05970045}" authorId="{30809135-BA33-9041-E1E8-BD8C329ECE57}" created="2023-11-02T13:58:27.142">
    <pc:sldMkLst xmlns:pc="http://schemas.microsoft.com/office/powerpoint/2013/main/command">
      <pc:docMk/>
      <pc:sldMk cId="3784089036" sldId="256"/>
    </pc:sldMkLst>
    <p188:replyLst>
      <p188:reply id="{059CA565-EFEE-4EC8-A424-23B6E7CABFD4}" authorId="{A8368EF2-B465-11D5-4C88-4B1F852BD1BE}" created="2023-11-03T08:56:19.338">
        <p188:txBody>
          <a:bodyPr/>
          <a:lstStyle/>
          <a:p>
            <a:r>
              <a:rPr lang="fr-FR"/>
              <a:t>fait</a:t>
            </a:r>
          </a:p>
        </p188:txBody>
      </p188:reply>
    </p188:replyLst>
    <p188:txBody>
      <a:bodyPr/>
      <a:lstStyle/>
      <a:p>
        <a:r>
          <a:rPr lang="fr-FR"/>
          <a:t>Mettre les noms</a:t>
        </a:r>
      </a:p>
    </p188:txBody>
  </p188:cm>
  <p188:cm id="{A9C578ED-1742-4259-8279-02D561C72AC4}" authorId="{A8368EF2-B465-11D5-4C88-4B1F852BD1BE}" created="2023-11-03T08:57:21.693">
    <pc:sldMkLst xmlns:pc="http://schemas.microsoft.com/office/powerpoint/2013/main/command">
      <pc:docMk/>
      <pc:sldMk cId="3784089036" sldId="256"/>
    </pc:sldMkLst>
    <p188:replyLst>
      <p188:reply id="{0303E4BF-C6D0-4A7B-8E6C-FBC79AECBAC7}" authorId="{30809135-BA33-9041-E1E8-BD8C329ECE57}" created="2023-11-03T09:59:56.777">
        <p188:txBody>
          <a:bodyPr/>
          <a:lstStyle/>
          <a:p>
            <a:r>
              <a:rPr lang="fr-FR"/>
              <a:t>on est sur les nos PC </a:t>
            </a:r>
          </a:p>
        </p188:txBody>
      </p188:reply>
      <p188:reply id="{F52242F4-63EC-44D4-8A44-8802820379CA}" authorId="{9E44CF6C-B358-F0DF-8486-030CA724ED51}" created="2023-11-03T10:00:12.100">
        <p188:txBody>
          <a:bodyPr/>
          <a:lstStyle/>
          <a:p>
            <a:r>
              <a:rPr lang="fr-FR"/>
              <a:t>Oui</a:t>
            </a:r>
          </a:p>
        </p188:txBody>
      </p188:reply>
    </p188:replyLst>
    <p188:txBody>
      <a:bodyPr/>
      <a:lstStyle/>
      <a:p>
        <a:r>
          <a:rPr lang="fr-FR"/>
          <a:t>enregistre souvent tout les pc se sont éteint j'ai du tout recomencer </a:t>
        </a:r>
      </a:p>
    </p188:txBody>
  </p188:cm>
  <p188:cm id="{FCDBD048-B9DD-46DC-BD59-A52F66678ACD}" authorId="{A8368EF2-B465-11D5-4C88-4B1F852BD1BE}" created="2023-11-03T08:57:48.721">
    <pc:sldMkLst xmlns:pc="http://schemas.microsoft.com/office/powerpoint/2013/main/command">
      <pc:docMk/>
      <pc:sldMk cId="3784089036" sldId="256"/>
    </pc:sldMkLst>
    <p188:txBody>
      <a:bodyPr/>
      <a:lstStyle/>
      <a:p>
        <a:r>
          <a:rPr lang="fr-FR"/>
          <a:t>La prof a dit que le fond aller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3-11-03T09:59:37.136" authorId="{30809135-BA33-9041-E1E8-BD8C329ECE57}"/>
            <p223:instance time="2023-11-03T10:00:13.350" authorId="{9E44CF6C-B358-F0DF-8486-030CA724ED51}"/>
          </p223:rxn>
        </p223:reactions>
      </p:ext>
    </p188:extLst>
  </p188:cm>
</p188:cmLst>
</file>

<file path=ppt/comments/modernComment_115_7B96336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F180823-607B-464B-BD18-F924A30C31E9}" authorId="{9490B21C-6BFB-B8E5-38CB-F211C681F885}" created="2023-11-02T15:03:47.839">
    <pc:sldMkLst xmlns:pc="http://schemas.microsoft.com/office/powerpoint/2013/main/command">
      <pc:docMk/>
      <pc:sldMk cId="2073441121" sldId="277"/>
    </pc:sldMkLst>
    <p188:replyLst>
      <p188:reply id="{413C2496-EEEF-494B-9A84-4C9051897682}" authorId="{A8368EF2-B465-11D5-4C88-4B1F852BD1BE}" created="2023-11-03T08:58:40.284">
        <p188:txBody>
          <a:bodyPr/>
          <a:lstStyle/>
          <a:p>
            <a:r>
              <a:rPr lang="fr-FR"/>
              <a:t>Les prof est ok, pout=r la majuscule faut la mettre car énumération</a:t>
            </a:r>
          </a:p>
        </p188:txBody>
      </p188:reply>
    </p188:replyLst>
    <p188:txBody>
      <a:bodyPr/>
      <a:lstStyle/>
      <a:p>
        <a:r>
          <a:rPr lang="fr-FR"/>
          <a:t>Demande prof si ok + si Majuscule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3-11-03T10:29:18.474" authorId="{30809135-BA33-9041-E1E8-BD8C329ECE57}"/>
          </p223:rxn>
        </p223:reactions>
      </p:ext>
    </p188:extLst>
  </p188:cm>
  <p188:cm id="{9167BC30-4165-42E5-B465-844827A1B89E}" authorId="{A8368EF2-B465-11D5-4C88-4B1F852BD1BE}" created="2023-11-03T08:59:28.754">
    <pc:sldMkLst xmlns:pc="http://schemas.microsoft.com/office/powerpoint/2013/main/command">
      <pc:docMk/>
      <pc:sldMk cId="2073441121" sldId="277"/>
    </pc:sldMkLst>
    <p188:replyLst>
      <p188:reply id="{96197A29-029F-4DD1-911F-F329670C8C6B}" authorId="{30809135-BA33-9041-E1E8-BD8C329ECE57}" created="2023-11-03T10:23:00.654">
        <p188:txBody>
          <a:bodyPr/>
          <a:lstStyle/>
          <a:p>
            <a:r>
              <a:rPr lang="fr-FR"/>
              <a:t>J('ai enlevé le s à la fin de base, peut-être c'était ça</a:t>
            </a:r>
          </a:p>
        </p188:txBody>
      </p188:reply>
      <p188:reply id="{F6FAA5F5-6D82-4EFD-8EEB-9AFB35FF416D}" authorId="{30809135-BA33-9041-E1E8-BD8C329ECE57}" created="2023-11-03T11:04:54.466">
        <p188:txBody>
          <a:bodyPr/>
          <a:lstStyle/>
          <a:p>
            <a:r>
              <a:rPr lang="fr-FR"/>
              <a:t>Je pense faut pas mettre : " source : "</a:t>
            </a:r>
          </a:p>
        </p188:txBody>
      </p188:reply>
      <p188:reply id="{073FBDA1-3746-4F48-A123-E3560AEEC41F}" authorId="{A8368EF2-B465-11D5-4C88-4B1F852BD1BE}" created="2023-11-03T11:06:40.829">
        <p188:txBody>
          <a:bodyPr/>
          <a:lstStyle/>
          <a:p>
            <a:r>
              <a:rPr lang="fr-FR"/>
              <a:t>je pense aussi mais c'est bizarre de juste mettre kjötsupa : nbl.is</a:t>
            </a:r>
          </a:p>
        </p188:txBody>
      </p188:reply>
      <p188:reply id="{C7A2AAAA-A53B-4594-AB4D-D3506DA5F806}" authorId="{30809135-BA33-9041-E1E8-BD8C329ECE57}" created="2023-11-03T11:08:59.975">
        <p188:txBody>
          <a:bodyPr/>
          <a:lstStyle/>
          <a:p>
            <a:r>
              <a:rPr lang="fr-FR"/>
              <a:t>Oui sinon on met les "titre " des images audessus mais ca va faire beucoup de cadre 
</a:t>
            </a:r>
          </a:p>
        </p188:txBody>
      </p188:reply>
      <p188:reply id="{6A395E2E-58D7-4912-9D0C-8906E81F04FC}" authorId="{9E44CF6C-B358-F0DF-8486-030CA724ED51}" created="2023-11-03T11:09:06.509">
        <p188:txBody>
          <a:bodyPr/>
          <a:lstStyle/>
          <a:p>
            <a:r>
              <a:rPr lang="fr-FR"/>
              <a:t>C'est pas choquant le : sans source avant</a:t>
            </a:r>
          </a:p>
        </p188:txBody>
      </p188:reply>
      <p188:reply id="{43C9756E-05C3-4A20-A189-5542A9F52FD8}" authorId="{A8368EF2-B465-11D5-4C88-4B1F852BD1BE}" created="2023-11-03T11:10:51.978">
        <p188:txBody>
          <a:bodyPr/>
          <a:lstStyle/>
          <a:p>
            <a:r>
              <a:rPr lang="fr-FR"/>
              <a:t>comme ca?</a:t>
            </a:r>
          </a:p>
        </p188:txBody>
      </p188:reply>
    </p188:replyLst>
    <p188:txBody>
      <a:bodyPr/>
      <a:lstStyle/>
      <a:p>
        <a:r>
          <a:rPr lang="fr-FR"/>
          <a:t>Elle a dit que y a des chose qui vont pas sur cette diapo mais elle a pas dit quoi</a:t>
        </a:r>
      </a:p>
    </p188:txBody>
  </p188:cm>
</p188:cmLst>
</file>

<file path=ppt/comments/modernComment_11B_B8BF972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A76E139-348B-4D12-A133-851EC01C4D50}" authorId="{A8368EF2-B465-11D5-4C88-4B1F852BD1BE}" created="2023-11-06T15:00:58.085">
    <pc:sldMkLst xmlns:pc="http://schemas.microsoft.com/office/powerpoint/2013/main/command">
      <pc:docMk/>
      <pc:sldMk cId="3099563816" sldId="283"/>
    </pc:sldMkLst>
    <p188:txBody>
      <a:bodyPr/>
      <a:lstStyle/>
      <a:p>
        <a:r>
          <a:rPr lang="fr-FR"/>
          <a:t>C'est trop beau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81839-0150-4A61-A2E9-35AD8AE582D1}" type="datetimeFigureOut">
              <a:rPr lang="fr-FR" smtClean="0"/>
              <a:t>22/01/2024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170E2-85F8-40B1-9A9E-D9B585F80A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3380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170E2-85F8-40B1-9A9E-D9B585F80A1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2688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170E2-85F8-40B1-9A9E-D9B585F80A1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55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170E2-85F8-40B1-9A9E-D9B585F80A15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6213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170E2-85F8-40B1-9A9E-D9B585F80A15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479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170E2-85F8-40B1-9A9E-D9B585F80A15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8035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170E2-85F8-40B1-9A9E-D9B585F80A15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5199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170E2-85F8-40B1-9A9E-D9B585F80A1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3488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170E2-85F8-40B1-9A9E-D9B585F80A1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042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170E2-85F8-40B1-9A9E-D9B585F80A1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884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170E2-85F8-40B1-9A9E-D9B585F80A1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0824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170E2-85F8-40B1-9A9E-D9B585F80A1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077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170E2-85F8-40B1-9A9E-D9B585F80A1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5036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170E2-85F8-40B1-9A9E-D9B585F80A1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231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170E2-85F8-40B1-9A9E-D9B585F80A1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3938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47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3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92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35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68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099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97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64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47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21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79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07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microsoft.com/office/2018/10/relationships/comments" Target="../comments/modernComment_100_E18C9DCC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5_7B96336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B_B8BF972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aysage, chute d’eau, ciel, nuage&#10;&#10;Description générée automatiquement">
            <a:extLst>
              <a:ext uri="{FF2B5EF4-FFF2-40B4-BE49-F238E27FC236}">
                <a16:creationId xmlns:a16="http://schemas.microsoft.com/office/drawing/2014/main" id="{2A89174D-A151-84ED-2AB9-CEBC2B891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899" y="-366602"/>
            <a:ext cx="12294900" cy="808065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24829" y="2944253"/>
            <a:ext cx="2749640" cy="9668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fr-FR" sz="5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ISLANDE</a:t>
            </a:r>
          </a:p>
        </p:txBody>
      </p:sp>
      <p:pic>
        <p:nvPicPr>
          <p:cNvPr id="25" name="Graphique 24" descr="IUT RT - Campus, Formations et Avis | Diplomeo.com">
            <a:extLst>
              <a:ext uri="{FF2B5EF4-FFF2-40B4-BE49-F238E27FC236}">
                <a16:creationId xmlns:a16="http://schemas.microsoft.com/office/drawing/2014/main" id="{EFAA90FA-BE3E-BB63-06DA-646A34D309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7526" y="28937"/>
            <a:ext cx="1746015" cy="1071015"/>
          </a:xfrm>
          <a:prstGeom prst="rect">
            <a:avLst/>
          </a:prstGeom>
        </p:spPr>
      </p:pic>
      <p:pic>
        <p:nvPicPr>
          <p:cNvPr id="27" name="Image 26" descr="Une image contenant texte, Graphique, Police, graphisme&#10;&#10;Description générée automatiquement">
            <a:extLst>
              <a:ext uri="{FF2B5EF4-FFF2-40B4-BE49-F238E27FC236}">
                <a16:creationId xmlns:a16="http://schemas.microsoft.com/office/drawing/2014/main" id="{DB3D5AB1-9352-6DE1-8545-BEE6B7BD67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5140" y="5378215"/>
            <a:ext cx="1651941" cy="1651941"/>
          </a:xfrm>
          <a:prstGeom prst="rect">
            <a:avLst/>
          </a:prstGeom>
        </p:spPr>
      </p:pic>
      <p:pic>
        <p:nvPicPr>
          <p:cNvPr id="30" name="Image 29" descr="Une image contenant texte, Graphique, graphisme, Police&#10;&#10;Description générée automatiquement">
            <a:extLst>
              <a:ext uri="{FF2B5EF4-FFF2-40B4-BE49-F238E27FC236}">
                <a16:creationId xmlns:a16="http://schemas.microsoft.com/office/drawing/2014/main" id="{A3B79DF1-F70B-280D-86AA-4F655475E9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2627" y="-1646"/>
            <a:ext cx="1794228" cy="8875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CAB521-81DA-F036-DCBE-CC53D66ED0AF}"/>
              </a:ext>
            </a:extLst>
          </p:cNvPr>
          <p:cNvSpPr txBox="1"/>
          <p:nvPr/>
        </p:nvSpPr>
        <p:spPr>
          <a:xfrm>
            <a:off x="3667640" y="3896548"/>
            <a:ext cx="556485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PLANET Leslie / BARBEAU Xavier / DECOUST Chloé 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74AFC67-4F65-76D6-8778-892099D698E4}"/>
              </a:ext>
            </a:extLst>
          </p:cNvPr>
          <p:cNvSpPr txBox="1"/>
          <p:nvPr/>
        </p:nvSpPr>
        <p:spPr>
          <a:xfrm>
            <a:off x="264405" y="6103345"/>
            <a:ext cx="4460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Mme BIEBER / Mme CANNON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8C6BCB0-5C6C-1E7D-903E-D804B11D01C1}"/>
              </a:ext>
            </a:extLst>
          </p:cNvPr>
          <p:cNvSpPr txBox="1"/>
          <p:nvPr/>
        </p:nvSpPr>
        <p:spPr>
          <a:xfrm>
            <a:off x="302012" y="6504877"/>
            <a:ext cx="28575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chemeClr val="bg1"/>
                </a:solidFill>
                <a:cs typeface="Calibri"/>
              </a:rPr>
              <a:t>BUT SD1</a:t>
            </a:r>
          </a:p>
        </p:txBody>
      </p:sp>
    </p:spTree>
    <p:extLst>
      <p:ext uri="{BB962C8B-B14F-4D97-AF65-F5344CB8AC3E}">
        <p14:creationId xmlns:p14="http://schemas.microsoft.com/office/powerpoint/2010/main" val="378408903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Les plus beaux glaciers d'Islande - Fjallabak">
            <a:extLst>
              <a:ext uri="{FF2B5EF4-FFF2-40B4-BE49-F238E27FC236}">
                <a16:creationId xmlns:a16="http://schemas.microsoft.com/office/drawing/2014/main" id="{B5BD5E49-6A50-382E-B0EC-67602F28D9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6000"/>
          </a:blip>
          <a:srcRect t="13749" b="19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7959CC-B78F-4DA1-A70E-D225844A8AA2}"/>
              </a:ext>
            </a:extLst>
          </p:cNvPr>
          <p:cNvSpPr/>
          <p:nvPr/>
        </p:nvSpPr>
        <p:spPr>
          <a:xfrm>
            <a:off x="151648" y="1068324"/>
            <a:ext cx="11888704" cy="5637276"/>
          </a:xfrm>
          <a:prstGeom prst="rect">
            <a:avLst/>
          </a:prstGeom>
          <a:solidFill>
            <a:schemeClr val="dk1">
              <a:alpha val="75000"/>
            </a:schemeClr>
          </a:solidFill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260A2B2-88AB-402F-3477-03913C1BD037}"/>
              </a:ext>
            </a:extLst>
          </p:cNvPr>
          <p:cNvSpPr/>
          <p:nvPr/>
        </p:nvSpPr>
        <p:spPr>
          <a:xfrm>
            <a:off x="151648" y="84447"/>
            <a:ext cx="5071346" cy="862075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CF8A261-CA56-F81F-C260-8FDDB54E45FC}"/>
              </a:ext>
            </a:extLst>
          </p:cNvPr>
          <p:cNvSpPr/>
          <p:nvPr/>
        </p:nvSpPr>
        <p:spPr>
          <a:xfrm>
            <a:off x="5374641" y="84447"/>
            <a:ext cx="6665712" cy="862075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F871860-067A-0AF7-D707-77CB1417C8EB}"/>
              </a:ext>
            </a:extLst>
          </p:cNvPr>
          <p:cNvSpPr txBox="1"/>
          <p:nvPr/>
        </p:nvSpPr>
        <p:spPr>
          <a:xfrm>
            <a:off x="323952" y="93082"/>
            <a:ext cx="27998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fr-FR" sz="2000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</a:t>
            </a:r>
            <a:r>
              <a:rPr lang="fr-FR" sz="2000" u="sng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2000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Iceland</a:t>
            </a:r>
            <a:endParaRPr lang="fr-FR" sz="20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Geography</a:t>
            </a: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romanUcPeriod"/>
            </a:pPr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7CCD2405-F2A2-97DB-7FB1-5CB1E4524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6926" y="169108"/>
            <a:ext cx="2841386" cy="6457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fr-FR" sz="2200" u="sng">
                <a:latin typeface="Times New Roman" panose="02020603050405020304" pitchFamily="18" charset="0"/>
                <a:cs typeface="Times New Roman" panose="02020603050405020304" pitchFamily="18" charset="0"/>
              </a:rPr>
              <a:t>Culture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Histoire et religion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AC640A-E58D-D9A7-946E-8D52D7866AC9}"/>
              </a:ext>
            </a:extLst>
          </p:cNvPr>
          <p:cNvSpPr txBox="1"/>
          <p:nvPr/>
        </p:nvSpPr>
        <p:spPr>
          <a:xfrm>
            <a:off x="3271327" y="152400"/>
            <a:ext cx="18679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Demography</a:t>
            </a: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5D9C041-532B-6D3D-2584-9632AC6808FF}"/>
              </a:ext>
            </a:extLst>
          </p:cNvPr>
          <p:cNvSpPr txBox="1"/>
          <p:nvPr/>
        </p:nvSpPr>
        <p:spPr>
          <a:xfrm>
            <a:off x="8319458" y="152400"/>
            <a:ext cx="24485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Architecture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Culinaire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26EB49F-71E1-5AD9-13B9-CC4DB3D9E3EA}"/>
              </a:ext>
            </a:extLst>
          </p:cNvPr>
          <p:cNvSpPr txBox="1"/>
          <p:nvPr/>
        </p:nvSpPr>
        <p:spPr>
          <a:xfrm>
            <a:off x="10311683" y="152400"/>
            <a:ext cx="22633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Tourisme</a:t>
            </a:r>
          </a:p>
          <a:p>
            <a:pPr marL="457200" indent="-457200">
              <a:buFont typeface="+mj-lt"/>
              <a:buAutoNum type="arabicPeriod" startAt="4"/>
            </a:pP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2F9B49E-CD8A-51D2-9EE1-05D05DB9E4CC}"/>
              </a:ext>
            </a:extLst>
          </p:cNvPr>
          <p:cNvSpPr txBox="1"/>
          <p:nvPr/>
        </p:nvSpPr>
        <p:spPr>
          <a:xfrm>
            <a:off x="11572407" y="6255470"/>
            <a:ext cx="467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15" name="Image 14" descr="Hallgrímskirkja — Wikipédia">
            <a:extLst>
              <a:ext uri="{FF2B5EF4-FFF2-40B4-BE49-F238E27FC236}">
                <a16:creationId xmlns:a16="http://schemas.microsoft.com/office/drawing/2014/main" id="{7CA2B817-1837-9459-7D45-E8BD26346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3132" y="1469798"/>
            <a:ext cx="2743199" cy="374668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1BAAFE1-078D-F411-96F3-9ADD8B4F1F70}"/>
              </a:ext>
            </a:extLst>
          </p:cNvPr>
          <p:cNvSpPr txBox="1"/>
          <p:nvPr/>
        </p:nvSpPr>
        <p:spPr>
          <a:xfrm>
            <a:off x="7561467" y="5339283"/>
            <a:ext cx="3344213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>
                <a:latin typeface="Times New Roman"/>
                <a:cs typeface="Calibri"/>
              </a:rPr>
              <a:t>Eglise évangélique-luthérienne</a:t>
            </a:r>
            <a:r>
              <a:rPr lang="fr-FR" sz="2000">
                <a:latin typeface="Times New Roman"/>
                <a:cs typeface="Times New Roman"/>
              </a:rPr>
              <a:t> à </a:t>
            </a:r>
            <a:r>
              <a:rPr lang="fr-FR" sz="2000" err="1">
                <a:latin typeface="Times New Roman"/>
                <a:cs typeface="Times New Roman"/>
              </a:rPr>
              <a:t>Hallgrímskirkja</a:t>
            </a:r>
            <a:r>
              <a:rPr lang="fr-FR" sz="2000">
                <a:latin typeface="Times New Roman"/>
                <a:cs typeface="Times New Roman"/>
              </a:rPr>
              <a:t> en Islande ; </a:t>
            </a:r>
            <a:r>
              <a:rPr lang="fr-FR" sz="2000" err="1">
                <a:latin typeface="Times New Roman"/>
                <a:cs typeface="Times New Roman"/>
              </a:rPr>
              <a:t>islande</a:t>
            </a:r>
            <a:r>
              <a:rPr lang="fr-FR" sz="2000">
                <a:latin typeface="Times New Roman"/>
                <a:cs typeface="Times New Roman"/>
              </a:rPr>
              <a:t> explora</a:t>
            </a:r>
          </a:p>
          <a:p>
            <a:endParaRPr lang="fr-FR">
              <a:latin typeface="Times New Roman"/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29686D-CCE4-6443-8E49-DB618B534E32}"/>
              </a:ext>
            </a:extLst>
          </p:cNvPr>
          <p:cNvSpPr/>
          <p:nvPr/>
        </p:nvSpPr>
        <p:spPr>
          <a:xfrm>
            <a:off x="7562833" y="5357544"/>
            <a:ext cx="3243894" cy="1013120"/>
          </a:xfrm>
          <a:prstGeom prst="rect">
            <a:avLst/>
          </a:prstGeom>
          <a:noFill/>
          <a:ln>
            <a:solidFill>
              <a:srgbClr val="4BB0E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 descr="Fichier:Landnamabok.jpg">
            <a:extLst>
              <a:ext uri="{FF2B5EF4-FFF2-40B4-BE49-F238E27FC236}">
                <a16:creationId xmlns:a16="http://schemas.microsoft.com/office/drawing/2014/main" id="{E393FA49-03C9-763B-EBB9-D53032F01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1048" y="1491400"/>
            <a:ext cx="3022242" cy="3703481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97801DD4-4C9B-B398-285F-9638FDCBAA09}"/>
              </a:ext>
            </a:extLst>
          </p:cNvPr>
          <p:cNvSpPr txBox="1"/>
          <p:nvPr/>
        </p:nvSpPr>
        <p:spPr>
          <a:xfrm>
            <a:off x="1993542" y="5221542"/>
            <a:ext cx="2811812" cy="10068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latin typeface="Times New Roman"/>
                <a:cs typeface="Times New Roman"/>
              </a:rPr>
              <a:t>Manuscrit </a:t>
            </a:r>
            <a:r>
              <a:rPr lang="fr-FR" sz="2000" dirty="0" err="1">
                <a:solidFill>
                  <a:srgbClr val="FFFFFF"/>
                </a:solidFill>
                <a:latin typeface="Times New Roman"/>
                <a:cs typeface="Times New Roman"/>
              </a:rPr>
              <a:t>Landnámabók</a:t>
            </a:r>
            <a:r>
              <a:rPr lang="fr-FR" sz="2000" dirty="0">
                <a:latin typeface="Times New Roman"/>
                <a:cs typeface="Times New Roman"/>
              </a:rPr>
              <a:t>, récit de la colonisation ; </a:t>
            </a:r>
            <a:r>
              <a:rPr lang="fr-FR" sz="2000" dirty="0" err="1">
                <a:latin typeface="Times New Roman"/>
                <a:cs typeface="Times New Roman"/>
              </a:rPr>
              <a:t>wikipédia</a:t>
            </a:r>
            <a:r>
              <a:rPr lang="fr-FR" sz="2000" dirty="0">
                <a:latin typeface="Times New Roman"/>
                <a:cs typeface="Times New Roman"/>
              </a:rPr>
              <a:t>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9AA600-BCB5-9C14-5225-E9B904CDADA4}"/>
              </a:ext>
            </a:extLst>
          </p:cNvPr>
          <p:cNvSpPr/>
          <p:nvPr/>
        </p:nvSpPr>
        <p:spPr>
          <a:xfrm>
            <a:off x="1991730" y="5243367"/>
            <a:ext cx="2812782" cy="1018982"/>
          </a:xfrm>
          <a:prstGeom prst="rect">
            <a:avLst/>
          </a:prstGeom>
          <a:noFill/>
          <a:ln>
            <a:solidFill>
              <a:srgbClr val="4BB0E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5737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Les plus beaux glaciers d'Islande - Fjallabak">
            <a:extLst>
              <a:ext uri="{FF2B5EF4-FFF2-40B4-BE49-F238E27FC236}">
                <a16:creationId xmlns:a16="http://schemas.microsoft.com/office/drawing/2014/main" id="{B5BD5E49-6A50-382E-B0EC-67602F28D9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6000"/>
          </a:blip>
          <a:srcRect t="13749" b="19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7959CC-B78F-4DA1-A70E-D225844A8AA2}"/>
              </a:ext>
            </a:extLst>
          </p:cNvPr>
          <p:cNvSpPr/>
          <p:nvPr/>
        </p:nvSpPr>
        <p:spPr>
          <a:xfrm>
            <a:off x="151648" y="1048638"/>
            <a:ext cx="11888704" cy="5656962"/>
          </a:xfrm>
          <a:prstGeom prst="rect">
            <a:avLst/>
          </a:prstGeom>
          <a:solidFill>
            <a:schemeClr val="dk1">
              <a:alpha val="75000"/>
            </a:schemeClr>
          </a:solidFill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260A2B2-88AB-402F-3477-03913C1BD037}"/>
              </a:ext>
            </a:extLst>
          </p:cNvPr>
          <p:cNvSpPr/>
          <p:nvPr/>
        </p:nvSpPr>
        <p:spPr>
          <a:xfrm>
            <a:off x="151648" y="84447"/>
            <a:ext cx="5071346" cy="862075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CF8A261-CA56-F81F-C260-8FDDB54E45FC}"/>
              </a:ext>
            </a:extLst>
          </p:cNvPr>
          <p:cNvSpPr/>
          <p:nvPr/>
        </p:nvSpPr>
        <p:spPr>
          <a:xfrm>
            <a:off x="5374641" y="84447"/>
            <a:ext cx="6665712" cy="862075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F871860-067A-0AF7-D707-77CB1417C8EB}"/>
              </a:ext>
            </a:extLst>
          </p:cNvPr>
          <p:cNvSpPr txBox="1"/>
          <p:nvPr/>
        </p:nvSpPr>
        <p:spPr>
          <a:xfrm>
            <a:off x="323952" y="93082"/>
            <a:ext cx="27998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fr-FR" sz="2000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</a:t>
            </a:r>
            <a:r>
              <a:rPr lang="fr-FR" sz="2000" u="sng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2000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Iceland</a:t>
            </a:r>
            <a:endParaRPr lang="fr-FR" sz="20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Geography</a:t>
            </a: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romanUcPeriod"/>
            </a:pPr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7CCD2405-F2A2-97DB-7FB1-5CB1E4524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6926" y="169108"/>
            <a:ext cx="2841386" cy="6457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fr-FR" sz="2200" u="sng">
                <a:latin typeface="Times New Roman" panose="02020603050405020304" pitchFamily="18" charset="0"/>
                <a:cs typeface="Times New Roman" panose="02020603050405020304" pitchFamily="18" charset="0"/>
              </a:rPr>
              <a:t>Culture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Histoire et religion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AC640A-E58D-D9A7-946E-8D52D7866AC9}"/>
              </a:ext>
            </a:extLst>
          </p:cNvPr>
          <p:cNvSpPr txBox="1"/>
          <p:nvPr/>
        </p:nvSpPr>
        <p:spPr>
          <a:xfrm>
            <a:off x="3271327" y="152400"/>
            <a:ext cx="18679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Demography</a:t>
            </a: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5D9C041-532B-6D3D-2584-9632AC6808FF}"/>
              </a:ext>
            </a:extLst>
          </p:cNvPr>
          <p:cNvSpPr txBox="1"/>
          <p:nvPr/>
        </p:nvSpPr>
        <p:spPr>
          <a:xfrm>
            <a:off x="8319458" y="152400"/>
            <a:ext cx="24485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Architecture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Culinaire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26EB49F-71E1-5AD9-13B9-CC4DB3D9E3EA}"/>
              </a:ext>
            </a:extLst>
          </p:cNvPr>
          <p:cNvSpPr txBox="1"/>
          <p:nvPr/>
        </p:nvSpPr>
        <p:spPr>
          <a:xfrm>
            <a:off x="10311683" y="152400"/>
            <a:ext cx="22633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Tourisme</a:t>
            </a:r>
          </a:p>
          <a:p>
            <a:pPr marL="457200" indent="-457200">
              <a:buFont typeface="+mj-lt"/>
              <a:buAutoNum type="arabicPeriod" startAt="4"/>
            </a:pP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" descr="Une image contenant plein air, bâtiment, ciel, herbe&#10;&#10;Description générée automatiquement">
            <a:extLst>
              <a:ext uri="{FF2B5EF4-FFF2-40B4-BE49-F238E27FC236}">
                <a16:creationId xmlns:a16="http://schemas.microsoft.com/office/drawing/2014/main" id="{23610129-C4AE-CD66-11AD-E57E56835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228" y="1350632"/>
            <a:ext cx="6685772" cy="44591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A3C693-D83B-6360-1475-2B08F2019FD5}"/>
              </a:ext>
            </a:extLst>
          </p:cNvPr>
          <p:cNvSpPr/>
          <p:nvPr/>
        </p:nvSpPr>
        <p:spPr>
          <a:xfrm>
            <a:off x="6390059" y="6033557"/>
            <a:ext cx="4184111" cy="451950"/>
          </a:xfrm>
          <a:prstGeom prst="rect">
            <a:avLst/>
          </a:prstGeom>
          <a:noFill/>
          <a:ln>
            <a:solidFill>
              <a:srgbClr val="4BB0E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E8DDFB5-9ADD-AE37-C1BC-5987A30CD9A6}"/>
              </a:ext>
            </a:extLst>
          </p:cNvPr>
          <p:cNvSpPr txBox="1"/>
          <p:nvPr/>
        </p:nvSpPr>
        <p:spPr>
          <a:xfrm>
            <a:off x="6390058" y="6060487"/>
            <a:ext cx="418343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000" err="1">
                <a:latin typeface="Times New Roman"/>
                <a:cs typeface="Times New Roman"/>
              </a:rPr>
              <a:t>Bustarfell</a:t>
            </a:r>
            <a:r>
              <a:rPr lang="fr-FR" sz="2000">
                <a:latin typeface="Times New Roman"/>
                <a:cs typeface="Times New Roman"/>
              </a:rPr>
              <a:t> Museum ; voyage-Islande</a:t>
            </a:r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6280B2A-2E7C-18CB-5FE5-3D582D6FFA3A}"/>
              </a:ext>
            </a:extLst>
          </p:cNvPr>
          <p:cNvSpPr txBox="1"/>
          <p:nvPr/>
        </p:nvSpPr>
        <p:spPr>
          <a:xfrm>
            <a:off x="11572407" y="6255470"/>
            <a:ext cx="467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14EE06A-4018-4078-B123-0DBB64FC8871}"/>
              </a:ext>
            </a:extLst>
          </p:cNvPr>
          <p:cNvSpPr txBox="1"/>
          <p:nvPr/>
        </p:nvSpPr>
        <p:spPr>
          <a:xfrm>
            <a:off x="958788" y="2521059"/>
            <a:ext cx="31071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Les raisons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Ecologique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Acoustique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Economique</a:t>
            </a:r>
          </a:p>
        </p:txBody>
      </p:sp>
    </p:spTree>
    <p:extLst>
      <p:ext uri="{BB962C8B-B14F-4D97-AF65-F5344CB8AC3E}">
        <p14:creationId xmlns:p14="http://schemas.microsoft.com/office/powerpoint/2010/main" val="1906241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Les plus beaux glaciers d'Islande - Fjallabak">
            <a:extLst>
              <a:ext uri="{FF2B5EF4-FFF2-40B4-BE49-F238E27FC236}">
                <a16:creationId xmlns:a16="http://schemas.microsoft.com/office/drawing/2014/main" id="{B5BD5E49-6A50-382E-B0EC-67602F28D9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6000"/>
          </a:blip>
          <a:srcRect t="13749" b="1982"/>
          <a:stretch/>
        </p:blipFill>
        <p:spPr>
          <a:xfrm>
            <a:off x="0" y="-4842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7959CC-B78F-4DA1-A70E-D225844A8AA2}"/>
              </a:ext>
            </a:extLst>
          </p:cNvPr>
          <p:cNvSpPr/>
          <p:nvPr/>
        </p:nvSpPr>
        <p:spPr>
          <a:xfrm>
            <a:off x="151648" y="1079823"/>
            <a:ext cx="11888704" cy="5543492"/>
          </a:xfrm>
          <a:prstGeom prst="rect">
            <a:avLst/>
          </a:prstGeom>
          <a:solidFill>
            <a:schemeClr val="dk1">
              <a:alpha val="75000"/>
            </a:schemeClr>
          </a:solidFill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260A2B2-88AB-402F-3477-03913C1BD037}"/>
              </a:ext>
            </a:extLst>
          </p:cNvPr>
          <p:cNvSpPr/>
          <p:nvPr/>
        </p:nvSpPr>
        <p:spPr>
          <a:xfrm>
            <a:off x="151648" y="84447"/>
            <a:ext cx="5071346" cy="862075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CF8A261-CA56-F81F-C260-8FDDB54E45FC}"/>
              </a:ext>
            </a:extLst>
          </p:cNvPr>
          <p:cNvSpPr/>
          <p:nvPr/>
        </p:nvSpPr>
        <p:spPr>
          <a:xfrm>
            <a:off x="5374641" y="84447"/>
            <a:ext cx="6665712" cy="862075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F871860-067A-0AF7-D707-77CB1417C8EB}"/>
              </a:ext>
            </a:extLst>
          </p:cNvPr>
          <p:cNvSpPr txBox="1"/>
          <p:nvPr/>
        </p:nvSpPr>
        <p:spPr>
          <a:xfrm>
            <a:off x="323952" y="93082"/>
            <a:ext cx="27998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fr-FR" sz="2000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</a:t>
            </a:r>
            <a:r>
              <a:rPr lang="fr-FR" sz="2000" u="sng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2000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Iceland</a:t>
            </a:r>
            <a:endParaRPr lang="fr-FR" sz="20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Geography</a:t>
            </a: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romanUcPeriod"/>
            </a:pPr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7CCD2405-F2A2-97DB-7FB1-5CB1E4524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6926" y="169108"/>
            <a:ext cx="2841386" cy="6457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fr-FR" sz="2200" u="sng">
                <a:latin typeface="Times New Roman" panose="02020603050405020304" pitchFamily="18" charset="0"/>
                <a:cs typeface="Times New Roman" panose="02020603050405020304" pitchFamily="18" charset="0"/>
              </a:rPr>
              <a:t>Culture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Histoire et religion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AC640A-E58D-D9A7-946E-8D52D7866AC9}"/>
              </a:ext>
            </a:extLst>
          </p:cNvPr>
          <p:cNvSpPr txBox="1"/>
          <p:nvPr/>
        </p:nvSpPr>
        <p:spPr>
          <a:xfrm>
            <a:off x="3271327" y="152400"/>
            <a:ext cx="18679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Demography</a:t>
            </a: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5D9C041-532B-6D3D-2584-9632AC6808FF}"/>
              </a:ext>
            </a:extLst>
          </p:cNvPr>
          <p:cNvSpPr txBox="1"/>
          <p:nvPr/>
        </p:nvSpPr>
        <p:spPr>
          <a:xfrm>
            <a:off x="8319458" y="152400"/>
            <a:ext cx="24485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Architecture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fr-FR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Culinaire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26EB49F-71E1-5AD9-13B9-CC4DB3D9E3EA}"/>
              </a:ext>
            </a:extLst>
          </p:cNvPr>
          <p:cNvSpPr txBox="1"/>
          <p:nvPr/>
        </p:nvSpPr>
        <p:spPr>
          <a:xfrm>
            <a:off x="10311683" y="152400"/>
            <a:ext cx="22633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Tourisme</a:t>
            </a:r>
          </a:p>
          <a:p>
            <a:pPr marL="457200" indent="-457200">
              <a:buFont typeface="+mj-lt"/>
              <a:buAutoNum type="arabicPeriod" startAt="4"/>
            </a:pP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0B8FA55-783B-2E1F-6FEC-43BB06C1548A}"/>
              </a:ext>
            </a:extLst>
          </p:cNvPr>
          <p:cNvSpPr txBox="1"/>
          <p:nvPr/>
        </p:nvSpPr>
        <p:spPr>
          <a:xfrm>
            <a:off x="11490073" y="6140493"/>
            <a:ext cx="467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AE260B-A218-24B4-FCDE-1EE819B31553}"/>
              </a:ext>
            </a:extLst>
          </p:cNvPr>
          <p:cNvSpPr/>
          <p:nvPr/>
        </p:nvSpPr>
        <p:spPr>
          <a:xfrm>
            <a:off x="7768045" y="5281335"/>
            <a:ext cx="2110678" cy="398087"/>
          </a:xfrm>
          <a:prstGeom prst="rect">
            <a:avLst/>
          </a:prstGeom>
          <a:noFill/>
          <a:ln>
            <a:solidFill>
              <a:srgbClr val="4BB0E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300F44A-6E3C-3DC2-9FF7-C1DFF52FCDEB}"/>
              </a:ext>
            </a:extLst>
          </p:cNvPr>
          <p:cNvSpPr txBox="1"/>
          <p:nvPr/>
        </p:nvSpPr>
        <p:spPr>
          <a:xfrm>
            <a:off x="7764284" y="5281336"/>
            <a:ext cx="211646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000" err="1">
                <a:latin typeface="Times New Roman"/>
                <a:cs typeface="Times New Roman"/>
              </a:rPr>
              <a:t>Kjötsúpa</a:t>
            </a:r>
            <a:r>
              <a:rPr lang="fr-FR" sz="2000">
                <a:latin typeface="Times New Roman"/>
                <a:cs typeface="Times New Roman"/>
              </a:rPr>
              <a:t> ; nbl.is</a:t>
            </a:r>
            <a:endParaRPr lang="fr-FR" sz="2000">
              <a:cs typeface="Calibri" panose="020F0502020204030204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EEA7301-52A5-77CB-7F0F-9038AC2B4208}"/>
              </a:ext>
            </a:extLst>
          </p:cNvPr>
          <p:cNvSpPr txBox="1"/>
          <p:nvPr/>
        </p:nvSpPr>
        <p:spPr>
          <a:xfrm>
            <a:off x="483355" y="1596907"/>
            <a:ext cx="5280917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Base de la nourriture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Agneau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Produits laitiers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Poisson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DD97F60-1718-E079-500A-64B9FC194BA1}"/>
              </a:ext>
            </a:extLst>
          </p:cNvPr>
          <p:cNvSpPr txBox="1"/>
          <p:nvPr/>
        </p:nvSpPr>
        <p:spPr>
          <a:xfrm>
            <a:off x="484330" y="3643446"/>
            <a:ext cx="528091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Spécialité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Soupe d’agneau /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Kjötsúpa</a:t>
            </a:r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Skyr</a:t>
            </a:r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Þorramatur</a:t>
            </a:r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19" name="Image 18" descr="Une image contenant nourriture, plat, bouillon, Cawl&#10;&#10;Description générée automatiquement">
            <a:extLst>
              <a:ext uri="{FF2B5EF4-FFF2-40B4-BE49-F238E27FC236}">
                <a16:creationId xmlns:a16="http://schemas.microsoft.com/office/drawing/2014/main" id="{788C9DC7-9B0B-3711-F2D9-877C59284E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493" y="1706526"/>
            <a:ext cx="5159230" cy="337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41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6950BFC3-D8DA-4A85-94F7-54DA5524770B}">
      <p188:commentRel xmlns:p188="http://schemas.microsoft.com/office/powerpoint/2018/8/main" r:id="rId3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Les plus beaux glaciers d'Islande - Fjallabak">
            <a:extLst>
              <a:ext uri="{FF2B5EF4-FFF2-40B4-BE49-F238E27FC236}">
                <a16:creationId xmlns:a16="http://schemas.microsoft.com/office/drawing/2014/main" id="{B5BD5E49-6A50-382E-B0EC-67602F28D9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6000"/>
          </a:blip>
          <a:srcRect t="13749" b="19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7959CC-B78F-4DA1-A70E-D225844A8A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1648" y="1068324"/>
            <a:ext cx="11888704" cy="5637276"/>
          </a:xfrm>
          <a:prstGeom prst="rect">
            <a:avLst/>
          </a:prstGeom>
          <a:solidFill>
            <a:schemeClr val="dk1">
              <a:alpha val="75000"/>
            </a:schemeClr>
          </a:solidFill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260A2B2-88AB-402F-3477-03913C1BD0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1648" y="84447"/>
            <a:ext cx="5071346" cy="862075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CF8A261-CA56-F81F-C260-8FDDB54E45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4641" y="84447"/>
            <a:ext cx="6665712" cy="862075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F871860-067A-0AF7-D707-77CB1417C8EB}"/>
              </a:ext>
            </a:extLst>
          </p:cNvPr>
          <p:cNvSpPr txBox="1"/>
          <p:nvPr/>
        </p:nvSpPr>
        <p:spPr>
          <a:xfrm>
            <a:off x="323952" y="93082"/>
            <a:ext cx="27998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fr-FR" sz="2000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</a:t>
            </a:r>
            <a:r>
              <a:rPr lang="fr-FR" sz="2000" u="sng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2000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Iceland</a:t>
            </a:r>
            <a:endParaRPr lang="fr-FR" sz="20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Geography</a:t>
            </a: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romanUcPeriod"/>
            </a:pPr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7CCD2405-F2A2-97DB-7FB1-5CB1E4524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6926" y="169108"/>
            <a:ext cx="2841386" cy="6457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fr-FR" sz="2200" u="sng">
                <a:latin typeface="Times New Roman" panose="02020603050405020304" pitchFamily="18" charset="0"/>
                <a:cs typeface="Times New Roman" panose="02020603050405020304" pitchFamily="18" charset="0"/>
              </a:rPr>
              <a:t>Culture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Histoire et religion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AC640A-E58D-D9A7-946E-8D52D7866AC9}"/>
              </a:ext>
            </a:extLst>
          </p:cNvPr>
          <p:cNvSpPr txBox="1"/>
          <p:nvPr/>
        </p:nvSpPr>
        <p:spPr>
          <a:xfrm>
            <a:off x="3271327" y="152400"/>
            <a:ext cx="18679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Demography</a:t>
            </a: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5D9C041-532B-6D3D-2584-9632AC6808FF}"/>
              </a:ext>
            </a:extLst>
          </p:cNvPr>
          <p:cNvSpPr txBox="1"/>
          <p:nvPr/>
        </p:nvSpPr>
        <p:spPr>
          <a:xfrm>
            <a:off x="8319458" y="152400"/>
            <a:ext cx="24485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Architecture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Culinaire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26EB49F-71E1-5AD9-13B9-CC4DB3D9E3EA}"/>
              </a:ext>
            </a:extLst>
          </p:cNvPr>
          <p:cNvSpPr txBox="1"/>
          <p:nvPr/>
        </p:nvSpPr>
        <p:spPr>
          <a:xfrm>
            <a:off x="10311683" y="152400"/>
            <a:ext cx="22633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fr-FR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Tourisme</a:t>
            </a:r>
          </a:p>
          <a:p>
            <a:pPr marL="457200" indent="-457200">
              <a:buFont typeface="+mj-lt"/>
              <a:buAutoNum type="arabicPeriod" startAt="4"/>
            </a:pP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FD726D5-1DB9-B043-36FE-6D3B37A88A18}"/>
              </a:ext>
            </a:extLst>
          </p:cNvPr>
          <p:cNvSpPr txBox="1"/>
          <p:nvPr/>
        </p:nvSpPr>
        <p:spPr>
          <a:xfrm>
            <a:off x="11529950" y="6271916"/>
            <a:ext cx="467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E54D095-22BF-1F97-E6F3-83E763B0F1D3}"/>
              </a:ext>
            </a:extLst>
          </p:cNvPr>
          <p:cNvSpPr txBox="1"/>
          <p:nvPr/>
        </p:nvSpPr>
        <p:spPr>
          <a:xfrm>
            <a:off x="838979" y="1491616"/>
            <a:ext cx="1769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En été :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5C9DB04-338E-EC2A-8DE6-36A83BDA9EE7}"/>
              </a:ext>
            </a:extLst>
          </p:cNvPr>
          <p:cNvSpPr txBox="1"/>
          <p:nvPr/>
        </p:nvSpPr>
        <p:spPr>
          <a:xfrm>
            <a:off x="6626761" y="1498527"/>
            <a:ext cx="2625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En hiver  :</a:t>
            </a:r>
          </a:p>
        </p:txBody>
      </p:sp>
      <p:pic>
        <p:nvPicPr>
          <p:cNvPr id="1026" name="Picture 2" descr="gullfoss">
            <a:extLst>
              <a:ext uri="{FF2B5EF4-FFF2-40B4-BE49-F238E27FC236}">
                <a16:creationId xmlns:a16="http://schemas.microsoft.com/office/drawing/2014/main" id="{46C087F6-D584-F224-9BFE-0BB2E8B3C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79" y="2326987"/>
            <a:ext cx="4531629" cy="302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ut-on visiter l'Islande en hiver? Questions et Réponses">
            <a:extLst>
              <a:ext uri="{FF2B5EF4-FFF2-40B4-BE49-F238E27FC236}">
                <a16:creationId xmlns:a16="http://schemas.microsoft.com/office/drawing/2014/main" id="{5677FEE5-9F47-9A1E-2D09-8A7597C42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6"/>
          <a:stretch/>
        </p:blipFill>
        <p:spPr bwMode="auto">
          <a:xfrm>
            <a:off x="6760594" y="2317918"/>
            <a:ext cx="4565237" cy="304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A867056-DB31-D9D9-F0D0-0AB5A010A470}"/>
              </a:ext>
            </a:extLst>
          </p:cNvPr>
          <p:cNvSpPr/>
          <p:nvPr/>
        </p:nvSpPr>
        <p:spPr>
          <a:xfrm>
            <a:off x="7165709" y="5868412"/>
            <a:ext cx="3755006" cy="369333"/>
          </a:xfrm>
          <a:prstGeom prst="rect">
            <a:avLst/>
          </a:prstGeom>
          <a:noFill/>
          <a:ln>
            <a:solidFill>
              <a:srgbClr val="4BB0E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D590EA-74D6-948F-7788-AC8A85EE9FCB}"/>
              </a:ext>
            </a:extLst>
          </p:cNvPr>
          <p:cNvSpPr/>
          <p:nvPr/>
        </p:nvSpPr>
        <p:spPr>
          <a:xfrm>
            <a:off x="1150076" y="5868411"/>
            <a:ext cx="4031034" cy="369333"/>
          </a:xfrm>
          <a:prstGeom prst="rect">
            <a:avLst/>
          </a:prstGeom>
          <a:noFill/>
          <a:ln>
            <a:solidFill>
              <a:srgbClr val="4BB0E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42F89A8-C048-565C-4243-32FF6D55F6B8}"/>
              </a:ext>
            </a:extLst>
          </p:cNvPr>
          <p:cNvSpPr txBox="1"/>
          <p:nvPr/>
        </p:nvSpPr>
        <p:spPr>
          <a:xfrm>
            <a:off x="1150076" y="5826869"/>
            <a:ext cx="4031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Les chutes de </a:t>
            </a:r>
            <a:r>
              <a:rPr lang="fr-FR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Godafoss</a:t>
            </a: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; ou-et-quand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882BB30-B9CC-C21C-7374-A4231C3C0543}"/>
              </a:ext>
            </a:extLst>
          </p:cNvPr>
          <p:cNvSpPr txBox="1"/>
          <p:nvPr/>
        </p:nvSpPr>
        <p:spPr>
          <a:xfrm>
            <a:off x="7194574" y="5826869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Les chutes de </a:t>
            </a:r>
            <a:r>
              <a:rPr lang="fr-FR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Godafoss</a:t>
            </a: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; islande24</a:t>
            </a:r>
          </a:p>
        </p:txBody>
      </p:sp>
    </p:spTree>
    <p:extLst>
      <p:ext uri="{BB962C8B-B14F-4D97-AF65-F5344CB8AC3E}">
        <p14:creationId xmlns:p14="http://schemas.microsoft.com/office/powerpoint/2010/main" val="3099563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6950BFC3-D8DA-4A85-94F7-54DA5524770B}">
      <p188:commentRel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Les plus beaux glaciers d'Islande - Fjallabak">
            <a:extLst>
              <a:ext uri="{FF2B5EF4-FFF2-40B4-BE49-F238E27FC236}">
                <a16:creationId xmlns:a16="http://schemas.microsoft.com/office/drawing/2014/main" id="{B5BD5E49-6A50-382E-B0EC-67602F28D9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6000"/>
          </a:blip>
          <a:srcRect t="13749" b="19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7959CC-B78F-4DA1-A70E-D225844A8A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1648" y="1068324"/>
            <a:ext cx="11888704" cy="5637276"/>
          </a:xfrm>
          <a:prstGeom prst="rect">
            <a:avLst/>
          </a:prstGeom>
          <a:solidFill>
            <a:schemeClr val="dk1">
              <a:alpha val="75000"/>
            </a:schemeClr>
          </a:solidFill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260A2B2-88AB-402F-3477-03913C1BD0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1648" y="84447"/>
            <a:ext cx="5071346" cy="862075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CF8A261-CA56-F81F-C260-8FDDB54E45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4641" y="84447"/>
            <a:ext cx="6665712" cy="862075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F871860-067A-0AF7-D707-77CB1417C8EB}"/>
              </a:ext>
            </a:extLst>
          </p:cNvPr>
          <p:cNvSpPr txBox="1"/>
          <p:nvPr/>
        </p:nvSpPr>
        <p:spPr>
          <a:xfrm>
            <a:off x="323952" y="93082"/>
            <a:ext cx="27998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fr-FR" sz="2000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</a:t>
            </a:r>
            <a:r>
              <a:rPr lang="fr-FR" sz="2000" u="sng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2000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Iceland</a:t>
            </a:r>
            <a:endParaRPr lang="fr-FR" sz="20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Geography</a:t>
            </a: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romanUcPeriod"/>
            </a:pPr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7CCD2405-F2A2-97DB-7FB1-5CB1E4524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6926" y="169108"/>
            <a:ext cx="2841386" cy="6457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fr-FR" sz="2200" u="sng">
                <a:latin typeface="Times New Roman" panose="02020603050405020304" pitchFamily="18" charset="0"/>
                <a:cs typeface="Times New Roman" panose="02020603050405020304" pitchFamily="18" charset="0"/>
              </a:rPr>
              <a:t>Culture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Histoire et religion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AC640A-E58D-D9A7-946E-8D52D7866AC9}"/>
              </a:ext>
            </a:extLst>
          </p:cNvPr>
          <p:cNvSpPr txBox="1"/>
          <p:nvPr/>
        </p:nvSpPr>
        <p:spPr>
          <a:xfrm>
            <a:off x="3271327" y="152400"/>
            <a:ext cx="18679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Demography</a:t>
            </a: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5D9C041-532B-6D3D-2584-9632AC6808FF}"/>
              </a:ext>
            </a:extLst>
          </p:cNvPr>
          <p:cNvSpPr txBox="1"/>
          <p:nvPr/>
        </p:nvSpPr>
        <p:spPr>
          <a:xfrm>
            <a:off x="8319458" y="152400"/>
            <a:ext cx="24485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Architecture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Culinaire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26EB49F-71E1-5AD9-13B9-CC4DB3D9E3EA}"/>
              </a:ext>
            </a:extLst>
          </p:cNvPr>
          <p:cNvSpPr txBox="1"/>
          <p:nvPr/>
        </p:nvSpPr>
        <p:spPr>
          <a:xfrm>
            <a:off x="10311683" y="152400"/>
            <a:ext cx="22633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fr-FR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Tourisme</a:t>
            </a:r>
          </a:p>
          <a:p>
            <a:pPr marL="457200" indent="-457200">
              <a:buFont typeface="+mj-lt"/>
              <a:buAutoNum type="arabicPeriod" startAt="4"/>
            </a:pP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120D143-8DF9-077D-757D-AEF468426C61}"/>
              </a:ext>
            </a:extLst>
          </p:cNvPr>
          <p:cNvSpPr txBox="1"/>
          <p:nvPr/>
        </p:nvSpPr>
        <p:spPr>
          <a:xfrm>
            <a:off x="11529950" y="6271916"/>
            <a:ext cx="467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D2D84A-CC76-405A-7B4D-8BC01ACA7A73}"/>
              </a:ext>
            </a:extLst>
          </p:cNvPr>
          <p:cNvSpPr txBox="1"/>
          <p:nvPr/>
        </p:nvSpPr>
        <p:spPr>
          <a:xfrm>
            <a:off x="1014691" y="2867985"/>
            <a:ext cx="43802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Des paysages :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Magnifiques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Attractifs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Différents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De détentes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641A370-1847-9433-B53D-7F8A9087D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684" y="1182948"/>
            <a:ext cx="3466156" cy="230616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B174175-5611-C046-E682-49BD8234C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2684" y="4093514"/>
            <a:ext cx="3466156" cy="1950334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4D0594B-1286-EC05-219A-AAFF78D81B93}"/>
              </a:ext>
            </a:extLst>
          </p:cNvPr>
          <p:cNvSpPr txBox="1"/>
          <p:nvPr/>
        </p:nvSpPr>
        <p:spPr>
          <a:xfrm>
            <a:off x="6853218" y="3591260"/>
            <a:ext cx="4280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Fjords de l’ouest ;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islande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-explora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594FDA4-2DC6-4290-BF23-F6BD87C46DE9}"/>
              </a:ext>
            </a:extLst>
          </p:cNvPr>
          <p:cNvSpPr txBox="1"/>
          <p:nvPr/>
        </p:nvSpPr>
        <p:spPr>
          <a:xfrm>
            <a:off x="7356185" y="6145992"/>
            <a:ext cx="3274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Le lagon bleu ; </a:t>
            </a:r>
            <a:r>
              <a:rPr lang="fr-FR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guideislande</a:t>
            </a:r>
            <a:endParaRPr 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EA3B18-49F0-C813-57B6-49401D0C8827}"/>
              </a:ext>
            </a:extLst>
          </p:cNvPr>
          <p:cNvSpPr/>
          <p:nvPr/>
        </p:nvSpPr>
        <p:spPr>
          <a:xfrm>
            <a:off x="7356185" y="6135678"/>
            <a:ext cx="3085674" cy="400110"/>
          </a:xfrm>
          <a:prstGeom prst="rect">
            <a:avLst/>
          </a:prstGeom>
          <a:noFill/>
          <a:ln>
            <a:solidFill>
              <a:srgbClr val="4BB0E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C5358A-BC07-F763-783A-79D66AA98079}"/>
              </a:ext>
            </a:extLst>
          </p:cNvPr>
          <p:cNvSpPr/>
          <p:nvPr/>
        </p:nvSpPr>
        <p:spPr>
          <a:xfrm>
            <a:off x="6864665" y="3643384"/>
            <a:ext cx="4064175" cy="317384"/>
          </a:xfrm>
          <a:prstGeom prst="rect">
            <a:avLst/>
          </a:prstGeom>
          <a:noFill/>
          <a:ln>
            <a:solidFill>
              <a:srgbClr val="4BB0E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9037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Les plus beaux glaciers d'Islande - Fjallabak">
            <a:extLst>
              <a:ext uri="{FF2B5EF4-FFF2-40B4-BE49-F238E27FC236}">
                <a16:creationId xmlns:a16="http://schemas.microsoft.com/office/drawing/2014/main" id="{B5BD5E49-6A50-382E-B0EC-67602F28D9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6000"/>
          </a:blip>
          <a:srcRect t="13749" b="19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7959CC-B78F-4DA1-A70E-D225844A8A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1648" y="1068324"/>
            <a:ext cx="11888704" cy="5637276"/>
          </a:xfrm>
          <a:prstGeom prst="rect">
            <a:avLst/>
          </a:prstGeom>
          <a:solidFill>
            <a:schemeClr val="dk1">
              <a:alpha val="75000"/>
            </a:schemeClr>
          </a:solidFill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260A2B2-88AB-402F-3477-03913C1BD0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1648" y="84447"/>
            <a:ext cx="5071346" cy="862075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CF8A261-CA56-F81F-C260-8FDDB54E45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4641" y="84447"/>
            <a:ext cx="6665712" cy="862075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F871860-067A-0AF7-D707-77CB1417C8EB}"/>
              </a:ext>
            </a:extLst>
          </p:cNvPr>
          <p:cNvSpPr txBox="1"/>
          <p:nvPr/>
        </p:nvSpPr>
        <p:spPr>
          <a:xfrm>
            <a:off x="323952" y="93082"/>
            <a:ext cx="27998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fr-FR" sz="2000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</a:t>
            </a:r>
            <a:r>
              <a:rPr lang="fr-FR" sz="2000" u="sng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2000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Iceland</a:t>
            </a:r>
            <a:endParaRPr lang="fr-FR" sz="20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Geography</a:t>
            </a: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romanUcPeriod"/>
            </a:pPr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7CCD2405-F2A2-97DB-7FB1-5CB1E4524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6926" y="169108"/>
            <a:ext cx="2841386" cy="6457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fr-FR" sz="2200" u="sng">
                <a:latin typeface="Times New Roman" panose="02020603050405020304" pitchFamily="18" charset="0"/>
                <a:cs typeface="Times New Roman" panose="02020603050405020304" pitchFamily="18" charset="0"/>
              </a:rPr>
              <a:t>Culture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Histoire et religion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AC640A-E58D-D9A7-946E-8D52D7866AC9}"/>
              </a:ext>
            </a:extLst>
          </p:cNvPr>
          <p:cNvSpPr txBox="1"/>
          <p:nvPr/>
        </p:nvSpPr>
        <p:spPr>
          <a:xfrm>
            <a:off x="3271327" y="152400"/>
            <a:ext cx="18679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Demography</a:t>
            </a: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5D9C041-532B-6D3D-2584-9632AC6808FF}"/>
              </a:ext>
            </a:extLst>
          </p:cNvPr>
          <p:cNvSpPr txBox="1"/>
          <p:nvPr/>
        </p:nvSpPr>
        <p:spPr>
          <a:xfrm>
            <a:off x="8319458" y="152400"/>
            <a:ext cx="24485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Architecture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Culinaire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26EB49F-71E1-5AD9-13B9-CC4DB3D9E3EA}"/>
              </a:ext>
            </a:extLst>
          </p:cNvPr>
          <p:cNvSpPr txBox="1"/>
          <p:nvPr/>
        </p:nvSpPr>
        <p:spPr>
          <a:xfrm>
            <a:off x="10311683" y="152400"/>
            <a:ext cx="22633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fr-FR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Tourisme</a:t>
            </a:r>
          </a:p>
          <a:p>
            <a:pPr marL="457200" indent="-457200">
              <a:buFont typeface="+mj-lt"/>
              <a:buAutoNum type="arabicPeriod" startAt="4"/>
            </a:pP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B26678A-882E-4ED5-FD76-58E933FA82BD}"/>
              </a:ext>
            </a:extLst>
          </p:cNvPr>
          <p:cNvSpPr txBox="1"/>
          <p:nvPr/>
        </p:nvSpPr>
        <p:spPr>
          <a:xfrm>
            <a:off x="11529950" y="6271916"/>
            <a:ext cx="467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52D795A-5F6B-45A7-0ABC-C3394B55EF98}"/>
              </a:ext>
            </a:extLst>
          </p:cNvPr>
          <p:cNvSpPr txBox="1"/>
          <p:nvPr/>
        </p:nvSpPr>
        <p:spPr>
          <a:xfrm>
            <a:off x="428078" y="1322338"/>
            <a:ext cx="65040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Du tourisme au surtourisme 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Néfaste pour l’environnement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Hausses des taxes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BA5BB75-F3A8-BA81-0FC3-98F8F8B5C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049" y="2829135"/>
            <a:ext cx="5685128" cy="319788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E9E085D-DEF8-706F-898F-DDC121EEE2A6}"/>
              </a:ext>
            </a:extLst>
          </p:cNvPr>
          <p:cNvSpPr/>
          <p:nvPr/>
        </p:nvSpPr>
        <p:spPr>
          <a:xfrm>
            <a:off x="4107841" y="6148822"/>
            <a:ext cx="4915705" cy="369333"/>
          </a:xfrm>
          <a:prstGeom prst="rect">
            <a:avLst/>
          </a:prstGeom>
          <a:noFill/>
          <a:ln>
            <a:solidFill>
              <a:srgbClr val="4BB0E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D7B4496-1DCE-49F7-A91C-624913C6D619}"/>
              </a:ext>
            </a:extLst>
          </p:cNvPr>
          <p:cNvSpPr txBox="1"/>
          <p:nvPr/>
        </p:nvSpPr>
        <p:spPr>
          <a:xfrm>
            <a:off x="4107841" y="6118045"/>
            <a:ext cx="4915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Foule admirant un Geyser islandais ; les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echos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514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Les plus beaux glaciers d'Islande - Fjallabak">
            <a:extLst>
              <a:ext uri="{FF2B5EF4-FFF2-40B4-BE49-F238E27FC236}">
                <a16:creationId xmlns:a16="http://schemas.microsoft.com/office/drawing/2014/main" id="{B5BD5E49-6A50-382E-B0EC-67602F28D9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6000"/>
          </a:blip>
          <a:srcRect t="13749" b="19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7959CC-B78F-4DA1-A70E-D225844A8A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1648" y="1068324"/>
            <a:ext cx="11888704" cy="5637276"/>
          </a:xfrm>
          <a:prstGeom prst="rect">
            <a:avLst/>
          </a:prstGeom>
          <a:solidFill>
            <a:schemeClr val="dk1">
              <a:alpha val="75000"/>
            </a:schemeClr>
          </a:solidFill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260A2B2-88AB-402F-3477-03913C1BD0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1648" y="84447"/>
            <a:ext cx="5071346" cy="862075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CF8A261-CA56-F81F-C260-8FDDB54E45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4641" y="84447"/>
            <a:ext cx="6665712" cy="862075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F871860-067A-0AF7-D707-77CB1417C8EB}"/>
              </a:ext>
            </a:extLst>
          </p:cNvPr>
          <p:cNvSpPr txBox="1"/>
          <p:nvPr/>
        </p:nvSpPr>
        <p:spPr>
          <a:xfrm>
            <a:off x="323952" y="93082"/>
            <a:ext cx="27998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fr-FR" sz="2000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</a:t>
            </a:r>
            <a:r>
              <a:rPr lang="fr-FR" sz="2000" u="sng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2000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Iceland</a:t>
            </a:r>
            <a:endParaRPr lang="fr-FR" sz="20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Geography</a:t>
            </a: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romanUcPeriod"/>
            </a:pPr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7CCD2405-F2A2-97DB-7FB1-5CB1E4524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6926" y="169108"/>
            <a:ext cx="2841386" cy="6457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fr-FR" sz="2200" u="sng">
                <a:latin typeface="Times New Roman" panose="02020603050405020304" pitchFamily="18" charset="0"/>
                <a:cs typeface="Times New Roman" panose="02020603050405020304" pitchFamily="18" charset="0"/>
              </a:rPr>
              <a:t>Culture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Histoire et religion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AC640A-E58D-D9A7-946E-8D52D7866AC9}"/>
              </a:ext>
            </a:extLst>
          </p:cNvPr>
          <p:cNvSpPr txBox="1"/>
          <p:nvPr/>
        </p:nvSpPr>
        <p:spPr>
          <a:xfrm>
            <a:off x="3271327" y="152400"/>
            <a:ext cx="18679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Demography</a:t>
            </a: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5D9C041-532B-6D3D-2584-9632AC6808FF}"/>
              </a:ext>
            </a:extLst>
          </p:cNvPr>
          <p:cNvSpPr txBox="1"/>
          <p:nvPr/>
        </p:nvSpPr>
        <p:spPr>
          <a:xfrm>
            <a:off x="8319458" y="152400"/>
            <a:ext cx="24485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Architecture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Culinaire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26EB49F-71E1-5AD9-13B9-CC4DB3D9E3EA}"/>
              </a:ext>
            </a:extLst>
          </p:cNvPr>
          <p:cNvSpPr txBox="1"/>
          <p:nvPr/>
        </p:nvSpPr>
        <p:spPr>
          <a:xfrm>
            <a:off x="10311683" y="152400"/>
            <a:ext cx="22633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fr-FR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Tourisme</a:t>
            </a:r>
          </a:p>
          <a:p>
            <a:pPr marL="457200" indent="-457200">
              <a:buFont typeface="+mj-lt"/>
              <a:buAutoNum type="arabicPeriod" startAt="4"/>
            </a:pP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B26678A-882E-4ED5-FD76-58E933FA82BD}"/>
              </a:ext>
            </a:extLst>
          </p:cNvPr>
          <p:cNvSpPr txBox="1"/>
          <p:nvPr/>
        </p:nvSpPr>
        <p:spPr>
          <a:xfrm>
            <a:off x="11529950" y="6271916"/>
            <a:ext cx="467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pic>
        <p:nvPicPr>
          <p:cNvPr id="17" name="Picture 2" descr="Les aurores boréales de la Laponie | DiazMag">
            <a:extLst>
              <a:ext uri="{FF2B5EF4-FFF2-40B4-BE49-F238E27FC236}">
                <a16:creationId xmlns:a16="http://schemas.microsoft.com/office/drawing/2014/main" id="{A8CF1DA0-D84A-41B2-ABAF-5950E179A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323" y="1460668"/>
            <a:ext cx="7793353" cy="438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A244B40-DC97-4C8E-86D7-B544195FC396}"/>
              </a:ext>
            </a:extLst>
          </p:cNvPr>
          <p:cNvSpPr txBox="1"/>
          <p:nvPr/>
        </p:nvSpPr>
        <p:spPr>
          <a:xfrm>
            <a:off x="3864301" y="5985066"/>
            <a:ext cx="4474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Aurore boréale en Laponie ; diazmag.com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ED4B43-05D4-42FD-AD81-B4E147A24FFC}"/>
              </a:ext>
            </a:extLst>
          </p:cNvPr>
          <p:cNvSpPr/>
          <p:nvPr/>
        </p:nvSpPr>
        <p:spPr>
          <a:xfrm>
            <a:off x="3852733" y="5985066"/>
            <a:ext cx="4486531" cy="400110"/>
          </a:xfrm>
          <a:prstGeom prst="rect">
            <a:avLst/>
          </a:prstGeom>
          <a:noFill/>
          <a:ln>
            <a:solidFill>
              <a:srgbClr val="4BB0E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666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Les plus beaux glaciers d'Islande - Fjallabak">
            <a:extLst>
              <a:ext uri="{FF2B5EF4-FFF2-40B4-BE49-F238E27FC236}">
                <a16:creationId xmlns:a16="http://schemas.microsoft.com/office/drawing/2014/main" id="{B5BD5E49-6A50-382E-B0EC-67602F28D9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6000"/>
          </a:blip>
          <a:srcRect t="13749" b="19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7959CC-B78F-4DA1-A70E-D225844A8AA2}"/>
              </a:ext>
            </a:extLst>
          </p:cNvPr>
          <p:cNvSpPr/>
          <p:nvPr/>
        </p:nvSpPr>
        <p:spPr>
          <a:xfrm>
            <a:off x="653473" y="518159"/>
            <a:ext cx="4385887" cy="5100321"/>
          </a:xfrm>
          <a:prstGeom prst="rect">
            <a:avLst/>
          </a:prstGeom>
          <a:solidFill>
            <a:schemeClr val="dk1">
              <a:alpha val="60000"/>
            </a:schemeClr>
          </a:solidFill>
          <a:effectLst>
            <a:softEdge rad="127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0D3C584-E29E-FBC3-FFDA-B8DFDD0A1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 of contents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15DDD4-FBC1-B7B4-402C-FC1E2EAB6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romanUcPeriod"/>
            </a:pPr>
            <a:r>
              <a:rPr lang="en-GB" sz="2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of Iceland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2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Geography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2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Demography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2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</a:p>
          <a:p>
            <a:endParaRPr lang="fr-FR" sz="20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2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  Culture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sz="2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Histoire et religions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sz="2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Architecture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sz="2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Culinaire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sz="2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Tourisme</a:t>
            </a:r>
          </a:p>
          <a:p>
            <a:pPr lvl="1"/>
            <a:endParaRPr lang="fr-FR" sz="20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fr-FR" sz="20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19B3FB5-5929-2D9F-F181-FE28E8DC91FD}"/>
              </a:ext>
            </a:extLst>
          </p:cNvPr>
          <p:cNvSpPr/>
          <p:nvPr/>
        </p:nvSpPr>
        <p:spPr>
          <a:xfrm>
            <a:off x="11538527" y="6176963"/>
            <a:ext cx="498575" cy="493660"/>
          </a:xfrm>
          <a:prstGeom prst="roundRect">
            <a:avLst/>
          </a:prstGeom>
          <a:solidFill>
            <a:schemeClr val="bg1">
              <a:alpha val="75000"/>
            </a:schemeClr>
          </a:solidFill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B000137-6B68-68D2-8935-083D25E0466D}"/>
              </a:ext>
            </a:extLst>
          </p:cNvPr>
          <p:cNvSpPr txBox="1"/>
          <p:nvPr/>
        </p:nvSpPr>
        <p:spPr>
          <a:xfrm>
            <a:off x="11615976" y="6256300"/>
            <a:ext cx="498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550117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Les plus beaux glaciers d'Islande - Fjallabak">
            <a:extLst>
              <a:ext uri="{FF2B5EF4-FFF2-40B4-BE49-F238E27FC236}">
                <a16:creationId xmlns:a16="http://schemas.microsoft.com/office/drawing/2014/main" id="{B5BD5E49-6A50-382E-B0EC-67602F28D9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6000"/>
          </a:blip>
          <a:srcRect t="13749" b="19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7959CC-B78F-4DA1-A70E-D225844A8AA2}"/>
              </a:ext>
            </a:extLst>
          </p:cNvPr>
          <p:cNvSpPr/>
          <p:nvPr/>
        </p:nvSpPr>
        <p:spPr>
          <a:xfrm>
            <a:off x="151648" y="1068324"/>
            <a:ext cx="11888704" cy="5637276"/>
          </a:xfrm>
          <a:prstGeom prst="rect">
            <a:avLst/>
          </a:prstGeom>
          <a:solidFill>
            <a:schemeClr val="dk1">
              <a:alpha val="75000"/>
            </a:schemeClr>
          </a:solidFill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260A2B2-88AB-402F-3477-03913C1BD037}"/>
              </a:ext>
            </a:extLst>
          </p:cNvPr>
          <p:cNvSpPr/>
          <p:nvPr/>
        </p:nvSpPr>
        <p:spPr>
          <a:xfrm>
            <a:off x="151648" y="84447"/>
            <a:ext cx="5071346" cy="862075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CF8A261-CA56-F81F-C260-8FDDB54E45FC}"/>
              </a:ext>
            </a:extLst>
          </p:cNvPr>
          <p:cNvSpPr/>
          <p:nvPr/>
        </p:nvSpPr>
        <p:spPr>
          <a:xfrm>
            <a:off x="5374641" y="84447"/>
            <a:ext cx="6665712" cy="862075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F871860-067A-0AF7-D707-77CB1417C8EB}"/>
              </a:ext>
            </a:extLst>
          </p:cNvPr>
          <p:cNvSpPr txBox="1"/>
          <p:nvPr/>
        </p:nvSpPr>
        <p:spPr>
          <a:xfrm>
            <a:off x="323952" y="93082"/>
            <a:ext cx="27998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fr-FR" sz="2000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</a:t>
            </a:r>
            <a:r>
              <a:rPr lang="fr-FR" sz="2000" u="sng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2000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Iceland</a:t>
            </a:r>
            <a:endParaRPr lang="fr-FR" sz="20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19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Geography</a:t>
            </a: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romanUcPeriod"/>
            </a:pPr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7CCD2405-F2A2-97DB-7FB1-5CB1E4524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6926" y="169108"/>
            <a:ext cx="2841386" cy="6457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fr-FR" sz="2200" u="sng">
                <a:latin typeface="Times New Roman" panose="02020603050405020304" pitchFamily="18" charset="0"/>
                <a:cs typeface="Times New Roman" panose="02020603050405020304" pitchFamily="18" charset="0"/>
              </a:rPr>
              <a:t>Culture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Histoire et religion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AC640A-E58D-D9A7-946E-8D52D7866AC9}"/>
              </a:ext>
            </a:extLst>
          </p:cNvPr>
          <p:cNvSpPr txBox="1"/>
          <p:nvPr/>
        </p:nvSpPr>
        <p:spPr>
          <a:xfrm>
            <a:off x="3271327" y="152400"/>
            <a:ext cx="18679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Demography</a:t>
            </a: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5D9C041-532B-6D3D-2584-9632AC6808FF}"/>
              </a:ext>
            </a:extLst>
          </p:cNvPr>
          <p:cNvSpPr txBox="1"/>
          <p:nvPr/>
        </p:nvSpPr>
        <p:spPr>
          <a:xfrm>
            <a:off x="8319458" y="152400"/>
            <a:ext cx="24485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Architecture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Culinaire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26EB49F-71E1-5AD9-13B9-CC4DB3D9E3EA}"/>
              </a:ext>
            </a:extLst>
          </p:cNvPr>
          <p:cNvSpPr txBox="1"/>
          <p:nvPr/>
        </p:nvSpPr>
        <p:spPr>
          <a:xfrm>
            <a:off x="10311683" y="152400"/>
            <a:ext cx="22633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Tourisme</a:t>
            </a:r>
          </a:p>
          <a:p>
            <a:pPr marL="457200" indent="-457200">
              <a:buFont typeface="+mj-lt"/>
              <a:buAutoNum type="arabicPeriod" startAt="4"/>
            </a:pP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5A8B42F-5F92-5168-4C48-887D6228004F}"/>
              </a:ext>
            </a:extLst>
          </p:cNvPr>
          <p:cNvSpPr txBox="1"/>
          <p:nvPr/>
        </p:nvSpPr>
        <p:spPr>
          <a:xfrm>
            <a:off x="11572407" y="6255470"/>
            <a:ext cx="467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27BD8E8-70E2-4A61-B066-BCE158D85052}"/>
              </a:ext>
            </a:extLst>
          </p:cNvPr>
          <p:cNvSpPr txBox="1"/>
          <p:nvPr/>
        </p:nvSpPr>
        <p:spPr>
          <a:xfrm>
            <a:off x="1213502" y="1589087"/>
            <a:ext cx="598355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Located : nearby Arctic Circle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Climate :</a:t>
            </a:r>
            <a:r>
              <a:rPr lang="en-GB" sz="2800">
                <a:solidFill>
                  <a:srgbClr val="C459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Temperate oceanic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Tundra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Continental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Polar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3D9ED9-CF97-43AA-898A-534292A06E9A}"/>
              </a:ext>
            </a:extLst>
          </p:cNvPr>
          <p:cNvSpPr/>
          <p:nvPr/>
        </p:nvSpPr>
        <p:spPr>
          <a:xfrm>
            <a:off x="2865030" y="5705338"/>
            <a:ext cx="6473021" cy="365686"/>
          </a:xfrm>
          <a:prstGeom prst="rect">
            <a:avLst/>
          </a:prstGeom>
          <a:noFill/>
          <a:ln>
            <a:solidFill>
              <a:srgbClr val="4BB0E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286758E-75F0-4E95-A994-4CF282F65608}"/>
              </a:ext>
            </a:extLst>
          </p:cNvPr>
          <p:cNvSpPr txBox="1"/>
          <p:nvPr/>
        </p:nvSpPr>
        <p:spPr>
          <a:xfrm>
            <a:off x="2853949" y="5688126"/>
            <a:ext cx="645989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dirty="0">
                <a:latin typeface="Times New Roman"/>
                <a:cs typeface="Times New Roman"/>
              </a:rPr>
              <a:t>Temperature according to the month and the town ; statistics</a:t>
            </a:r>
            <a:endParaRPr lang="fr-FR" sz="2000" dirty="0"/>
          </a:p>
        </p:txBody>
      </p:sp>
      <p:pic>
        <p:nvPicPr>
          <p:cNvPr id="19" name="Image 18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A4A2EC69-CAF2-5C07-2A31-909FF620C1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48" r="-95" b="-1149"/>
          <a:stretch/>
        </p:blipFill>
        <p:spPr>
          <a:xfrm>
            <a:off x="1411723" y="4574800"/>
            <a:ext cx="9388560" cy="7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23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Les plus beaux glaciers d'Islande - Fjallabak">
            <a:extLst>
              <a:ext uri="{FF2B5EF4-FFF2-40B4-BE49-F238E27FC236}">
                <a16:creationId xmlns:a16="http://schemas.microsoft.com/office/drawing/2014/main" id="{B5BD5E49-6A50-382E-B0EC-67602F28D9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6000"/>
          </a:blip>
          <a:srcRect t="13749" b="19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7959CC-B78F-4DA1-A70E-D225844A8AA2}"/>
              </a:ext>
            </a:extLst>
          </p:cNvPr>
          <p:cNvSpPr/>
          <p:nvPr/>
        </p:nvSpPr>
        <p:spPr>
          <a:xfrm>
            <a:off x="151648" y="1077967"/>
            <a:ext cx="11888704" cy="5637276"/>
          </a:xfrm>
          <a:prstGeom prst="rect">
            <a:avLst/>
          </a:prstGeom>
          <a:solidFill>
            <a:schemeClr val="dk1">
              <a:alpha val="75000"/>
            </a:schemeClr>
          </a:solidFill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260A2B2-88AB-402F-3477-03913C1BD037}"/>
              </a:ext>
            </a:extLst>
          </p:cNvPr>
          <p:cNvSpPr/>
          <p:nvPr/>
        </p:nvSpPr>
        <p:spPr>
          <a:xfrm>
            <a:off x="151648" y="84447"/>
            <a:ext cx="5071346" cy="862075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CF8A261-CA56-F81F-C260-8FDDB54E45FC}"/>
              </a:ext>
            </a:extLst>
          </p:cNvPr>
          <p:cNvSpPr/>
          <p:nvPr/>
        </p:nvSpPr>
        <p:spPr>
          <a:xfrm>
            <a:off x="5374641" y="84447"/>
            <a:ext cx="6665712" cy="862075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F871860-067A-0AF7-D707-77CB1417C8EB}"/>
              </a:ext>
            </a:extLst>
          </p:cNvPr>
          <p:cNvSpPr txBox="1"/>
          <p:nvPr/>
        </p:nvSpPr>
        <p:spPr>
          <a:xfrm>
            <a:off x="323952" y="93082"/>
            <a:ext cx="27998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fr-FR" sz="2000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</a:t>
            </a:r>
            <a:r>
              <a:rPr lang="fr-FR" sz="2000" u="sng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2000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Iceland</a:t>
            </a:r>
            <a:endParaRPr lang="fr-FR" sz="20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19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Geography</a:t>
            </a: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romanUcPeriod"/>
            </a:pPr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7CCD2405-F2A2-97DB-7FB1-5CB1E4524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6926" y="169108"/>
            <a:ext cx="2841386" cy="6457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fr-FR" sz="2200" u="sng">
                <a:latin typeface="Times New Roman" panose="02020603050405020304" pitchFamily="18" charset="0"/>
                <a:cs typeface="Times New Roman" panose="02020603050405020304" pitchFamily="18" charset="0"/>
              </a:rPr>
              <a:t>Culture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Histoire et religion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AC640A-E58D-D9A7-946E-8D52D7866AC9}"/>
              </a:ext>
            </a:extLst>
          </p:cNvPr>
          <p:cNvSpPr txBox="1"/>
          <p:nvPr/>
        </p:nvSpPr>
        <p:spPr>
          <a:xfrm>
            <a:off x="3271327" y="152400"/>
            <a:ext cx="18679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Demography</a:t>
            </a: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5D9C041-532B-6D3D-2584-9632AC6808FF}"/>
              </a:ext>
            </a:extLst>
          </p:cNvPr>
          <p:cNvSpPr txBox="1"/>
          <p:nvPr/>
        </p:nvSpPr>
        <p:spPr>
          <a:xfrm>
            <a:off x="8319458" y="152400"/>
            <a:ext cx="24485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Architecture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Culinaire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26EB49F-71E1-5AD9-13B9-CC4DB3D9E3EA}"/>
              </a:ext>
            </a:extLst>
          </p:cNvPr>
          <p:cNvSpPr txBox="1"/>
          <p:nvPr/>
        </p:nvSpPr>
        <p:spPr>
          <a:xfrm>
            <a:off x="10311683" y="152400"/>
            <a:ext cx="22633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Tourisme</a:t>
            </a:r>
          </a:p>
          <a:p>
            <a:pPr marL="457200" indent="-457200">
              <a:buFont typeface="+mj-lt"/>
              <a:buAutoNum type="arabicPeriod" startAt="4"/>
            </a:pP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6BC6D1-AF95-46D8-9E9F-9759FD434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9" t="-240" r="9534" b="240"/>
          <a:stretch/>
        </p:blipFill>
        <p:spPr bwMode="auto">
          <a:xfrm>
            <a:off x="900994" y="1709433"/>
            <a:ext cx="4422642" cy="293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ù voir des aurores boréales en Islande">
            <a:extLst>
              <a:ext uri="{FF2B5EF4-FFF2-40B4-BE49-F238E27FC236}">
                <a16:creationId xmlns:a16="http://schemas.microsoft.com/office/drawing/2014/main" id="{BC0C7EFB-AD90-4EDA-B5CC-0222307B3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192" y="1700468"/>
            <a:ext cx="4422642" cy="294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EE77D1E-96EF-40FD-BA88-34C2EBAD6BED}"/>
              </a:ext>
            </a:extLst>
          </p:cNvPr>
          <p:cNvSpPr/>
          <p:nvPr/>
        </p:nvSpPr>
        <p:spPr>
          <a:xfrm>
            <a:off x="779456" y="5140537"/>
            <a:ext cx="4660034" cy="399252"/>
          </a:xfrm>
          <a:prstGeom prst="rect">
            <a:avLst/>
          </a:prstGeom>
          <a:noFill/>
          <a:ln>
            <a:solidFill>
              <a:srgbClr val="4BB0E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387952-4375-4B95-95DE-65F56807C092}"/>
              </a:ext>
            </a:extLst>
          </p:cNvPr>
          <p:cNvSpPr/>
          <p:nvPr/>
        </p:nvSpPr>
        <p:spPr>
          <a:xfrm>
            <a:off x="6958836" y="5146052"/>
            <a:ext cx="4372487" cy="390391"/>
          </a:xfrm>
          <a:prstGeom prst="rect">
            <a:avLst/>
          </a:prstGeom>
          <a:noFill/>
          <a:ln>
            <a:solidFill>
              <a:srgbClr val="4BB0E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94E7F29-F49F-4AC1-912A-AFF4937B3289}"/>
              </a:ext>
            </a:extLst>
          </p:cNvPr>
          <p:cNvSpPr txBox="1"/>
          <p:nvPr/>
        </p:nvSpPr>
        <p:spPr>
          <a:xfrm>
            <a:off x="779456" y="5147266"/>
            <a:ext cx="469447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>
                <a:latin typeface="Times New Roman"/>
                <a:cs typeface="Times New Roman"/>
              </a:rPr>
              <a:t>Midnight sunset on </a:t>
            </a:r>
            <a:r>
              <a:rPr lang="en-GB" sz="2000" err="1">
                <a:latin typeface="Times New Roman"/>
                <a:cs typeface="Times New Roman"/>
              </a:rPr>
              <a:t>Kirkjufell</a:t>
            </a:r>
            <a:r>
              <a:rPr lang="en-GB" sz="2000">
                <a:latin typeface="Times New Roman"/>
                <a:cs typeface="Times New Roman"/>
              </a:rPr>
              <a:t> ; </a:t>
            </a:r>
            <a:r>
              <a:rPr lang="en-GB" sz="2000" err="1">
                <a:latin typeface="Times New Roman"/>
                <a:cs typeface="Times New Roman"/>
              </a:rPr>
              <a:t>kwerfeldein</a:t>
            </a:r>
            <a:r>
              <a:rPr lang="en-GB" sz="2000">
                <a:latin typeface="Times New Roman"/>
                <a:cs typeface="Times New Roman"/>
              </a:rPr>
              <a:t> </a:t>
            </a:r>
            <a:endParaRPr lang="en-GB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BC11AA8-1F5A-4D32-B7E5-99C58D83A30B}"/>
              </a:ext>
            </a:extLst>
          </p:cNvPr>
          <p:cNvSpPr txBox="1"/>
          <p:nvPr/>
        </p:nvSpPr>
        <p:spPr>
          <a:xfrm>
            <a:off x="6958835" y="5154913"/>
            <a:ext cx="431497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>
                <a:latin typeface="Times New Roman"/>
                <a:cs typeface="Times New Roman"/>
              </a:rPr>
              <a:t>Aurora borealis on </a:t>
            </a:r>
            <a:r>
              <a:rPr lang="en-GB" sz="2000" err="1">
                <a:latin typeface="Times New Roman"/>
                <a:cs typeface="Times New Roman"/>
              </a:rPr>
              <a:t>Kirkjufell</a:t>
            </a:r>
            <a:r>
              <a:rPr lang="en-GB" sz="2000">
                <a:latin typeface="Times New Roman"/>
                <a:cs typeface="Times New Roman"/>
              </a:rPr>
              <a:t> ; </a:t>
            </a:r>
            <a:r>
              <a:rPr lang="en-GB" sz="2000" err="1">
                <a:latin typeface="Times New Roman"/>
                <a:cs typeface="Times New Roman"/>
              </a:rPr>
              <a:t>evaneos</a:t>
            </a:r>
            <a:r>
              <a:rPr lang="en-GB" sz="2000">
                <a:latin typeface="Times New Roman"/>
                <a:cs typeface="Times New Roman"/>
              </a:rPr>
              <a:t> </a:t>
            </a:r>
            <a:endParaRPr lang="fr-FR" sz="2000">
              <a:cs typeface="Calibri" panose="020F0502020204030204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59FA22F-1698-3872-EC81-A238344C5214}"/>
              </a:ext>
            </a:extLst>
          </p:cNvPr>
          <p:cNvSpPr txBox="1"/>
          <p:nvPr/>
        </p:nvSpPr>
        <p:spPr>
          <a:xfrm>
            <a:off x="11572407" y="6255470"/>
            <a:ext cx="467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83890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Les plus beaux glaciers d'Islande - Fjallabak">
            <a:extLst>
              <a:ext uri="{FF2B5EF4-FFF2-40B4-BE49-F238E27FC236}">
                <a16:creationId xmlns:a16="http://schemas.microsoft.com/office/drawing/2014/main" id="{B5BD5E49-6A50-382E-B0EC-67602F28D9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6000"/>
          </a:blip>
          <a:srcRect t="13749" b="19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7959CC-B78F-4DA1-A70E-D225844A8AA2}"/>
              </a:ext>
            </a:extLst>
          </p:cNvPr>
          <p:cNvSpPr/>
          <p:nvPr/>
        </p:nvSpPr>
        <p:spPr>
          <a:xfrm>
            <a:off x="151648" y="1068324"/>
            <a:ext cx="11888704" cy="5637276"/>
          </a:xfrm>
          <a:prstGeom prst="rect">
            <a:avLst/>
          </a:prstGeom>
          <a:solidFill>
            <a:schemeClr val="dk1">
              <a:alpha val="75000"/>
            </a:schemeClr>
          </a:solidFill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260A2B2-88AB-402F-3477-03913C1BD037}"/>
              </a:ext>
            </a:extLst>
          </p:cNvPr>
          <p:cNvSpPr/>
          <p:nvPr/>
        </p:nvSpPr>
        <p:spPr>
          <a:xfrm>
            <a:off x="151648" y="84447"/>
            <a:ext cx="5071346" cy="862075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CF8A261-CA56-F81F-C260-8FDDB54E45FC}"/>
              </a:ext>
            </a:extLst>
          </p:cNvPr>
          <p:cNvSpPr/>
          <p:nvPr/>
        </p:nvSpPr>
        <p:spPr>
          <a:xfrm>
            <a:off x="5374641" y="84447"/>
            <a:ext cx="6665712" cy="862075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F871860-067A-0AF7-D707-77CB1417C8EB}"/>
              </a:ext>
            </a:extLst>
          </p:cNvPr>
          <p:cNvSpPr txBox="1"/>
          <p:nvPr/>
        </p:nvSpPr>
        <p:spPr>
          <a:xfrm>
            <a:off x="323952" y="93082"/>
            <a:ext cx="27998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fr-FR" sz="2000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</a:t>
            </a:r>
            <a:r>
              <a:rPr lang="fr-FR" sz="2000" u="sng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2000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Iceland</a:t>
            </a:r>
            <a:endParaRPr lang="fr-FR" sz="20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Geography</a:t>
            </a: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romanUcPeriod"/>
            </a:pPr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7CCD2405-F2A2-97DB-7FB1-5CB1E4524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6926" y="169108"/>
            <a:ext cx="2841386" cy="6457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fr-FR" sz="2200" u="sng">
                <a:latin typeface="Times New Roman" panose="02020603050405020304" pitchFamily="18" charset="0"/>
                <a:cs typeface="Times New Roman" panose="02020603050405020304" pitchFamily="18" charset="0"/>
              </a:rPr>
              <a:t>Culture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Histoire et religion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AC640A-E58D-D9A7-946E-8D52D7866AC9}"/>
              </a:ext>
            </a:extLst>
          </p:cNvPr>
          <p:cNvSpPr txBox="1"/>
          <p:nvPr/>
        </p:nvSpPr>
        <p:spPr>
          <a:xfrm>
            <a:off x="3271327" y="152400"/>
            <a:ext cx="195166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sz="19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Demography</a:t>
            </a:r>
            <a:endParaRPr lang="fr-FR" sz="19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5D9C041-532B-6D3D-2584-9632AC6808FF}"/>
              </a:ext>
            </a:extLst>
          </p:cNvPr>
          <p:cNvSpPr txBox="1"/>
          <p:nvPr/>
        </p:nvSpPr>
        <p:spPr>
          <a:xfrm>
            <a:off x="8319458" y="152400"/>
            <a:ext cx="24485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Architecture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Culinaire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26EB49F-71E1-5AD9-13B9-CC4DB3D9E3EA}"/>
              </a:ext>
            </a:extLst>
          </p:cNvPr>
          <p:cNvSpPr txBox="1"/>
          <p:nvPr/>
        </p:nvSpPr>
        <p:spPr>
          <a:xfrm>
            <a:off x="10311683" y="152400"/>
            <a:ext cx="22633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Tourisme</a:t>
            </a:r>
          </a:p>
          <a:p>
            <a:pPr marL="457200" indent="-457200">
              <a:buFont typeface="+mj-lt"/>
              <a:buAutoNum type="arabicPeriod" startAt="4"/>
            </a:pP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4BFCE2D-D11D-1DF4-9A41-A2341B16CB7C}"/>
              </a:ext>
            </a:extLst>
          </p:cNvPr>
          <p:cNvSpPr txBox="1"/>
          <p:nvPr/>
        </p:nvSpPr>
        <p:spPr>
          <a:xfrm>
            <a:off x="11572407" y="6255470"/>
            <a:ext cx="467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" name="Image 2" descr="Une image contenant texte, capture d’écran, ligne, Tracé&#10;&#10;Description générée automatiquement">
            <a:extLst>
              <a:ext uri="{FF2B5EF4-FFF2-40B4-BE49-F238E27FC236}">
                <a16:creationId xmlns:a16="http://schemas.microsoft.com/office/drawing/2014/main" id="{448583B2-7C85-F3BE-843A-4FCCEEDCE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349" y="1414176"/>
            <a:ext cx="6571785" cy="440842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445E77D-6FD8-0A8F-7A32-AF567ACA48D8}"/>
              </a:ext>
            </a:extLst>
          </p:cNvPr>
          <p:cNvSpPr txBox="1"/>
          <p:nvPr/>
        </p:nvSpPr>
        <p:spPr>
          <a:xfrm>
            <a:off x="4241121" y="5974658"/>
            <a:ext cx="370392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>
                <a:latin typeface="Times New Roman"/>
                <a:cs typeface="Calibri"/>
              </a:rPr>
              <a:t>Evolution of population ; </a:t>
            </a:r>
            <a:r>
              <a:rPr lang="fr-FR" sz="2000" err="1">
                <a:latin typeface="Times New Roman"/>
                <a:cs typeface="Calibri"/>
              </a:rPr>
              <a:t>statistics</a:t>
            </a:r>
            <a:endParaRPr lang="fr-FR" sz="2000">
              <a:latin typeface="Times New Roman"/>
              <a:cs typeface="Times New Roman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F8EB1F-A60E-CFAE-89E2-31BFE5DC0989}"/>
              </a:ext>
            </a:extLst>
          </p:cNvPr>
          <p:cNvSpPr/>
          <p:nvPr/>
        </p:nvSpPr>
        <p:spPr>
          <a:xfrm>
            <a:off x="4263929" y="6000742"/>
            <a:ext cx="3655959" cy="397548"/>
          </a:xfrm>
          <a:prstGeom prst="rect">
            <a:avLst/>
          </a:prstGeom>
          <a:noFill/>
          <a:ln>
            <a:solidFill>
              <a:srgbClr val="4BB0E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6993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Les plus beaux glaciers d'Islande - Fjallabak">
            <a:extLst>
              <a:ext uri="{FF2B5EF4-FFF2-40B4-BE49-F238E27FC236}">
                <a16:creationId xmlns:a16="http://schemas.microsoft.com/office/drawing/2014/main" id="{B5BD5E49-6A50-382E-B0EC-67602F28D9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6000"/>
          </a:blip>
          <a:srcRect t="13749" b="19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7959CC-B78F-4DA1-A70E-D225844A8AA2}"/>
              </a:ext>
            </a:extLst>
          </p:cNvPr>
          <p:cNvSpPr/>
          <p:nvPr/>
        </p:nvSpPr>
        <p:spPr>
          <a:xfrm>
            <a:off x="151648" y="1068324"/>
            <a:ext cx="11888704" cy="5637276"/>
          </a:xfrm>
          <a:prstGeom prst="rect">
            <a:avLst/>
          </a:prstGeom>
          <a:solidFill>
            <a:schemeClr val="dk1">
              <a:alpha val="75000"/>
            </a:schemeClr>
          </a:solidFill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260A2B2-88AB-402F-3477-03913C1BD037}"/>
              </a:ext>
            </a:extLst>
          </p:cNvPr>
          <p:cNvSpPr/>
          <p:nvPr/>
        </p:nvSpPr>
        <p:spPr>
          <a:xfrm>
            <a:off x="151648" y="84447"/>
            <a:ext cx="5071346" cy="862075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CF8A261-CA56-F81F-C260-8FDDB54E45FC}"/>
              </a:ext>
            </a:extLst>
          </p:cNvPr>
          <p:cNvSpPr/>
          <p:nvPr/>
        </p:nvSpPr>
        <p:spPr>
          <a:xfrm>
            <a:off x="5374641" y="84447"/>
            <a:ext cx="6665712" cy="862075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F871860-067A-0AF7-D707-77CB1417C8EB}"/>
              </a:ext>
            </a:extLst>
          </p:cNvPr>
          <p:cNvSpPr txBox="1"/>
          <p:nvPr/>
        </p:nvSpPr>
        <p:spPr>
          <a:xfrm>
            <a:off x="323952" y="93082"/>
            <a:ext cx="27998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fr-FR" sz="2000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</a:t>
            </a:r>
            <a:r>
              <a:rPr lang="fr-FR" sz="2000" u="sng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2000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Iceland</a:t>
            </a:r>
            <a:endParaRPr lang="fr-FR" sz="20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Geography</a:t>
            </a: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romanUcPeriod"/>
            </a:pPr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7CCD2405-F2A2-97DB-7FB1-5CB1E4524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6926" y="169108"/>
            <a:ext cx="2841386" cy="6457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fr-FR" sz="2200" u="sng">
                <a:latin typeface="Times New Roman" panose="02020603050405020304" pitchFamily="18" charset="0"/>
                <a:cs typeface="Times New Roman" panose="02020603050405020304" pitchFamily="18" charset="0"/>
              </a:rPr>
              <a:t>Culture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Histoire et religion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AC640A-E58D-D9A7-946E-8D52D7866AC9}"/>
              </a:ext>
            </a:extLst>
          </p:cNvPr>
          <p:cNvSpPr txBox="1"/>
          <p:nvPr/>
        </p:nvSpPr>
        <p:spPr>
          <a:xfrm>
            <a:off x="3271327" y="152400"/>
            <a:ext cx="18679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sz="19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Demography</a:t>
            </a:r>
            <a:endParaRPr lang="fr-FR" sz="19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5D9C041-532B-6D3D-2584-9632AC6808FF}"/>
              </a:ext>
            </a:extLst>
          </p:cNvPr>
          <p:cNvSpPr txBox="1"/>
          <p:nvPr/>
        </p:nvSpPr>
        <p:spPr>
          <a:xfrm>
            <a:off x="8319458" y="152400"/>
            <a:ext cx="24485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Architecture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Culinaire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26EB49F-71E1-5AD9-13B9-CC4DB3D9E3EA}"/>
              </a:ext>
            </a:extLst>
          </p:cNvPr>
          <p:cNvSpPr txBox="1"/>
          <p:nvPr/>
        </p:nvSpPr>
        <p:spPr>
          <a:xfrm>
            <a:off x="10311683" y="152400"/>
            <a:ext cx="22633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Tourisme</a:t>
            </a:r>
          </a:p>
          <a:p>
            <a:pPr marL="457200" indent="-457200">
              <a:buFont typeface="+mj-lt"/>
              <a:buAutoNum type="arabicPeriod" startAt="4"/>
            </a:pP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363AACD-3AB4-0105-6321-B1FDE20E16D1}"/>
              </a:ext>
            </a:extLst>
          </p:cNvPr>
          <p:cNvSpPr txBox="1"/>
          <p:nvPr/>
        </p:nvSpPr>
        <p:spPr>
          <a:xfrm>
            <a:off x="11572407" y="6255470"/>
            <a:ext cx="467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2" name="Image 1" descr="Une image contenant texte, capture d’écran, Tracé, ligne&#10;&#10;Description générée automatiquement">
            <a:extLst>
              <a:ext uri="{FF2B5EF4-FFF2-40B4-BE49-F238E27FC236}">
                <a16:creationId xmlns:a16="http://schemas.microsoft.com/office/drawing/2014/main" id="{C4DC7608-F45D-8D04-AAEC-9A82DAAC3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711666"/>
            <a:ext cx="6274419" cy="377849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3D72266-AF4F-DD42-ACDE-6475D93934B8}"/>
              </a:ext>
            </a:extLst>
          </p:cNvPr>
          <p:cNvSpPr/>
          <p:nvPr/>
        </p:nvSpPr>
        <p:spPr>
          <a:xfrm flipV="1">
            <a:off x="2594865" y="5672256"/>
            <a:ext cx="2254563" cy="410792"/>
          </a:xfrm>
          <a:prstGeom prst="rect">
            <a:avLst/>
          </a:prstGeom>
          <a:noFill/>
          <a:ln>
            <a:solidFill>
              <a:srgbClr val="4BB0E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50F9045-FE3D-3E73-F585-136E5996DE4D}"/>
              </a:ext>
            </a:extLst>
          </p:cNvPr>
          <p:cNvSpPr txBox="1"/>
          <p:nvPr/>
        </p:nvSpPr>
        <p:spPr>
          <a:xfrm>
            <a:off x="2594113" y="5675045"/>
            <a:ext cx="2305595" cy="408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>
                <a:latin typeface="Times New Roman"/>
                <a:cs typeface="Calibri"/>
              </a:rPr>
              <a:t>Live </a:t>
            </a:r>
            <a:r>
              <a:rPr lang="fr-FR" sz="2000" err="1">
                <a:latin typeface="Times New Roman"/>
                <a:cs typeface="Calibri"/>
              </a:rPr>
              <a:t>birth</a:t>
            </a:r>
            <a:r>
              <a:rPr lang="fr-FR" sz="2000">
                <a:latin typeface="Times New Roman"/>
                <a:cs typeface="Calibri"/>
              </a:rPr>
              <a:t> ; </a:t>
            </a:r>
            <a:r>
              <a:rPr lang="fr-FR" sz="2000" err="1">
                <a:latin typeface="Times New Roman"/>
                <a:cs typeface="Calibri"/>
              </a:rPr>
              <a:t>statistics</a:t>
            </a:r>
            <a:endParaRPr lang="fr-FR" sz="2000">
              <a:latin typeface="Times New Roman"/>
              <a:cs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9B951C7-55D7-F2B0-A771-626D5765F51C}"/>
              </a:ext>
            </a:extLst>
          </p:cNvPr>
          <p:cNvSpPr/>
          <p:nvPr/>
        </p:nvSpPr>
        <p:spPr>
          <a:xfrm>
            <a:off x="7898180" y="4219991"/>
            <a:ext cx="2902852" cy="728217"/>
          </a:xfrm>
          <a:prstGeom prst="rect">
            <a:avLst/>
          </a:prstGeom>
          <a:noFill/>
          <a:ln>
            <a:solidFill>
              <a:srgbClr val="4BB0E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C83A2593-EC1A-9462-0A60-A87A8C8A2C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7277" y="2489091"/>
            <a:ext cx="4396153" cy="1393312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BAE25C87-FB0A-CF3A-BE96-DFF1230DA780}"/>
              </a:ext>
            </a:extLst>
          </p:cNvPr>
          <p:cNvSpPr txBox="1"/>
          <p:nvPr/>
        </p:nvSpPr>
        <p:spPr>
          <a:xfrm>
            <a:off x="7896895" y="4186129"/>
            <a:ext cx="305386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>
                <a:latin typeface="Times New Roman"/>
                <a:cs typeface="Times New Roman"/>
              </a:rPr>
              <a:t>Age </a:t>
            </a:r>
            <a:r>
              <a:rPr lang="fr-FR" sz="2000" err="1">
                <a:latin typeface="Times New Roman"/>
                <a:cs typeface="Times New Roman"/>
              </a:rPr>
              <a:t>comparisaon</a:t>
            </a:r>
            <a:r>
              <a:rPr lang="fr-FR" sz="2000">
                <a:latin typeface="Times New Roman"/>
                <a:cs typeface="Times New Roman"/>
              </a:rPr>
              <a:t> by country ; INSEE / </a:t>
            </a:r>
            <a:r>
              <a:rPr lang="fr-FR" sz="2000" err="1">
                <a:latin typeface="Times New Roman"/>
                <a:cs typeface="Times New Roman"/>
              </a:rPr>
              <a:t>statistics</a:t>
            </a:r>
            <a:endParaRPr 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338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Les plus beaux glaciers d'Islande - Fjallabak">
            <a:extLst>
              <a:ext uri="{FF2B5EF4-FFF2-40B4-BE49-F238E27FC236}">
                <a16:creationId xmlns:a16="http://schemas.microsoft.com/office/drawing/2014/main" id="{B5BD5E49-6A50-382E-B0EC-67602F28D9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6000"/>
          </a:blip>
          <a:srcRect t="13749" b="19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7959CC-B78F-4DA1-A70E-D225844A8AA2}"/>
              </a:ext>
            </a:extLst>
          </p:cNvPr>
          <p:cNvSpPr/>
          <p:nvPr/>
        </p:nvSpPr>
        <p:spPr>
          <a:xfrm>
            <a:off x="151648" y="1068324"/>
            <a:ext cx="11888704" cy="5637276"/>
          </a:xfrm>
          <a:prstGeom prst="rect">
            <a:avLst/>
          </a:prstGeom>
          <a:solidFill>
            <a:schemeClr val="dk1">
              <a:alpha val="75000"/>
            </a:schemeClr>
          </a:solidFill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260A2B2-88AB-402F-3477-03913C1BD037}"/>
              </a:ext>
            </a:extLst>
          </p:cNvPr>
          <p:cNvSpPr/>
          <p:nvPr/>
        </p:nvSpPr>
        <p:spPr>
          <a:xfrm>
            <a:off x="151648" y="84447"/>
            <a:ext cx="5071346" cy="862075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CF8A261-CA56-F81F-C260-8FDDB54E45FC}"/>
              </a:ext>
            </a:extLst>
          </p:cNvPr>
          <p:cNvSpPr/>
          <p:nvPr/>
        </p:nvSpPr>
        <p:spPr>
          <a:xfrm>
            <a:off x="5374641" y="84447"/>
            <a:ext cx="6665712" cy="862075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F871860-067A-0AF7-D707-77CB1417C8EB}"/>
              </a:ext>
            </a:extLst>
          </p:cNvPr>
          <p:cNvSpPr txBox="1"/>
          <p:nvPr/>
        </p:nvSpPr>
        <p:spPr>
          <a:xfrm>
            <a:off x="323952" y="93082"/>
            <a:ext cx="27998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fr-FR" sz="2000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</a:t>
            </a:r>
            <a:r>
              <a:rPr lang="fr-FR" sz="2000" u="sng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2000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Iceland</a:t>
            </a:r>
            <a:endParaRPr lang="fr-FR" sz="20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Geography</a:t>
            </a: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romanUcPeriod"/>
            </a:pPr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7CCD2405-F2A2-97DB-7FB1-5CB1E4524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6926" y="169108"/>
            <a:ext cx="2841386" cy="6457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fr-FR" sz="2200" u="sng">
                <a:latin typeface="Times New Roman" panose="02020603050405020304" pitchFamily="18" charset="0"/>
                <a:cs typeface="Times New Roman" panose="02020603050405020304" pitchFamily="18" charset="0"/>
              </a:rPr>
              <a:t>Culture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Histoire et religion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AC640A-E58D-D9A7-946E-8D52D7866AC9}"/>
              </a:ext>
            </a:extLst>
          </p:cNvPr>
          <p:cNvSpPr txBox="1"/>
          <p:nvPr/>
        </p:nvSpPr>
        <p:spPr>
          <a:xfrm>
            <a:off x="3271327" y="152400"/>
            <a:ext cx="18679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sz="19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Demography</a:t>
            </a:r>
            <a:endParaRPr lang="fr-FR" sz="19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5D9C041-532B-6D3D-2584-9632AC6808FF}"/>
              </a:ext>
            </a:extLst>
          </p:cNvPr>
          <p:cNvSpPr txBox="1"/>
          <p:nvPr/>
        </p:nvSpPr>
        <p:spPr>
          <a:xfrm>
            <a:off x="8319458" y="152400"/>
            <a:ext cx="24485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Architecture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Culinaire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26EB49F-71E1-5AD9-13B9-CC4DB3D9E3EA}"/>
              </a:ext>
            </a:extLst>
          </p:cNvPr>
          <p:cNvSpPr txBox="1"/>
          <p:nvPr/>
        </p:nvSpPr>
        <p:spPr>
          <a:xfrm>
            <a:off x="10311683" y="152400"/>
            <a:ext cx="22633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Tourisme</a:t>
            </a:r>
          </a:p>
          <a:p>
            <a:pPr marL="457200" indent="-457200">
              <a:buFont typeface="+mj-lt"/>
              <a:buAutoNum type="arabicPeriod" startAt="4"/>
            </a:pP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363AACD-3AB4-0105-6321-B1FDE20E16D1}"/>
              </a:ext>
            </a:extLst>
          </p:cNvPr>
          <p:cNvSpPr txBox="1"/>
          <p:nvPr/>
        </p:nvSpPr>
        <p:spPr>
          <a:xfrm>
            <a:off x="11572407" y="6255470"/>
            <a:ext cx="467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8CE95FFC-17D8-482F-BF2E-DE0B90ECC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04" y="1627839"/>
            <a:ext cx="9969538" cy="38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C7B4CD84-9076-493F-A11A-7C3FB821C55C}"/>
              </a:ext>
            </a:extLst>
          </p:cNvPr>
          <p:cNvSpPr txBox="1"/>
          <p:nvPr/>
        </p:nvSpPr>
        <p:spPr>
          <a:xfrm>
            <a:off x="3555523" y="5873080"/>
            <a:ext cx="494286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000" dirty="0">
                <a:latin typeface="Times New Roman"/>
                <a:cs typeface="Times New Roman"/>
              </a:rPr>
              <a:t>Evolution of GDP over the </a:t>
            </a:r>
            <a:r>
              <a:rPr lang="fr-FR" sz="2000" dirty="0" err="1">
                <a:latin typeface="Times New Roman"/>
                <a:cs typeface="Times New Roman"/>
              </a:rPr>
              <a:t>years</a:t>
            </a:r>
            <a:r>
              <a:rPr lang="fr-FR" sz="2000" dirty="0">
                <a:latin typeface="Times New Roman"/>
                <a:cs typeface="Times New Roman"/>
              </a:rPr>
              <a:t> ; </a:t>
            </a:r>
            <a:r>
              <a:rPr lang="fr-FR" sz="2000" dirty="0" err="1">
                <a:latin typeface="Times New Roman"/>
                <a:cs typeface="Times New Roman"/>
              </a:rPr>
              <a:t>statistics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CCF383D-C8F6-4ACC-AC26-B166F70DA52D}"/>
              </a:ext>
            </a:extLst>
          </p:cNvPr>
          <p:cNvSpPr/>
          <p:nvPr/>
        </p:nvSpPr>
        <p:spPr>
          <a:xfrm>
            <a:off x="3555522" y="5874318"/>
            <a:ext cx="4939549" cy="400110"/>
          </a:xfrm>
          <a:prstGeom prst="rect">
            <a:avLst/>
          </a:prstGeom>
          <a:noFill/>
          <a:ln>
            <a:solidFill>
              <a:srgbClr val="4BB0E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87291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Les plus beaux glaciers d'Islande - Fjallabak">
            <a:extLst>
              <a:ext uri="{FF2B5EF4-FFF2-40B4-BE49-F238E27FC236}">
                <a16:creationId xmlns:a16="http://schemas.microsoft.com/office/drawing/2014/main" id="{B5BD5E49-6A50-382E-B0EC-67602F28D9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6000"/>
          </a:blip>
          <a:srcRect t="13749" b="19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7959CC-B78F-4DA1-A70E-D225844A8A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1648" y="1068324"/>
            <a:ext cx="11888704" cy="5637276"/>
          </a:xfrm>
          <a:prstGeom prst="rect">
            <a:avLst/>
          </a:prstGeom>
          <a:solidFill>
            <a:schemeClr val="dk1">
              <a:alpha val="75000"/>
            </a:schemeClr>
          </a:solidFill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260A2B2-88AB-402F-3477-03913C1BD0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1648" y="84447"/>
            <a:ext cx="5071346" cy="862075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CF8A261-CA56-F81F-C260-8FDDB54E45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4641" y="84447"/>
            <a:ext cx="6665712" cy="862075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F871860-067A-0AF7-D707-77CB1417C8EB}"/>
              </a:ext>
            </a:extLst>
          </p:cNvPr>
          <p:cNvSpPr txBox="1"/>
          <p:nvPr/>
        </p:nvSpPr>
        <p:spPr>
          <a:xfrm>
            <a:off x="323952" y="93082"/>
            <a:ext cx="27998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fr-FR" sz="2000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</a:t>
            </a:r>
            <a:r>
              <a:rPr lang="fr-FR" sz="2000" u="sng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2000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Iceland</a:t>
            </a:r>
            <a:endParaRPr lang="fr-FR" sz="20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Geography</a:t>
            </a: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romanUcPeriod"/>
            </a:pPr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7CCD2405-F2A2-97DB-7FB1-5CB1E4524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6926" y="169108"/>
            <a:ext cx="2841386" cy="6457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fr-FR" sz="2200" u="sng">
                <a:latin typeface="Times New Roman" panose="02020603050405020304" pitchFamily="18" charset="0"/>
                <a:cs typeface="Times New Roman" panose="02020603050405020304" pitchFamily="18" charset="0"/>
              </a:rPr>
              <a:t>Culture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Histoire et religion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AC640A-E58D-D9A7-946E-8D52D7866AC9}"/>
              </a:ext>
            </a:extLst>
          </p:cNvPr>
          <p:cNvSpPr txBox="1"/>
          <p:nvPr/>
        </p:nvSpPr>
        <p:spPr>
          <a:xfrm>
            <a:off x="3271327" y="152400"/>
            <a:ext cx="18679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Demography</a:t>
            </a: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fr-FR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5D9C041-532B-6D3D-2584-9632AC6808FF}"/>
              </a:ext>
            </a:extLst>
          </p:cNvPr>
          <p:cNvSpPr txBox="1"/>
          <p:nvPr/>
        </p:nvSpPr>
        <p:spPr>
          <a:xfrm>
            <a:off x="8319458" y="152400"/>
            <a:ext cx="24485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Architecture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Culinaire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26EB49F-71E1-5AD9-13B9-CC4DB3D9E3EA}"/>
              </a:ext>
            </a:extLst>
          </p:cNvPr>
          <p:cNvSpPr txBox="1"/>
          <p:nvPr/>
        </p:nvSpPr>
        <p:spPr>
          <a:xfrm>
            <a:off x="10311683" y="152400"/>
            <a:ext cx="22633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Tourisme</a:t>
            </a:r>
          </a:p>
          <a:p>
            <a:pPr marL="457200" indent="-457200">
              <a:buFont typeface="+mj-lt"/>
              <a:buAutoNum type="arabicPeriod" startAt="4"/>
            </a:pP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318FE73-876C-6AEB-3056-F9D80A41F802}"/>
              </a:ext>
            </a:extLst>
          </p:cNvPr>
          <p:cNvSpPr txBox="1"/>
          <p:nvPr/>
        </p:nvSpPr>
        <p:spPr>
          <a:xfrm>
            <a:off x="11572407" y="6255470"/>
            <a:ext cx="467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9715CE-46F5-6579-4BEC-147CC5D13BAD}"/>
              </a:ext>
            </a:extLst>
          </p:cNvPr>
          <p:cNvSpPr txBox="1"/>
          <p:nvPr/>
        </p:nvSpPr>
        <p:spPr>
          <a:xfrm>
            <a:off x="1153550" y="1575581"/>
            <a:ext cx="94956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fr-FR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fishing</a:t>
            </a: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pillar</a:t>
            </a: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fr-FR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  <a:endParaRPr lang="fr-FR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Iceland</a:t>
            </a: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 : a </a:t>
            </a:r>
            <a:r>
              <a:rPr lang="fr-FR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tourist</a:t>
            </a: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 destination </a:t>
            </a:r>
          </a:p>
          <a:p>
            <a:pPr>
              <a:lnSpc>
                <a:spcPct val="200000"/>
              </a:lnSpc>
            </a:pPr>
            <a:endParaRPr lang="fr-FR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174810D-2755-98BE-6341-F72641918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284" y="2933267"/>
            <a:ext cx="10791430" cy="249573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09A85BE-18C3-743B-33EB-01EAF933848C}"/>
              </a:ext>
            </a:extLst>
          </p:cNvPr>
          <p:cNvSpPr txBox="1"/>
          <p:nvPr/>
        </p:nvSpPr>
        <p:spPr>
          <a:xfrm>
            <a:off x="11022418" y="1586023"/>
            <a:ext cx="88604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fr-FR">
              <a:ea typeface="Calibri"/>
              <a:cs typeface="Calibri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6125FB8-B93E-DDE4-EE3C-9C64D1A233E0}"/>
              </a:ext>
            </a:extLst>
          </p:cNvPr>
          <p:cNvSpPr txBox="1"/>
          <p:nvPr/>
        </p:nvSpPr>
        <p:spPr>
          <a:xfrm>
            <a:off x="3430750" y="5858441"/>
            <a:ext cx="538366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000">
                <a:latin typeface="Times New Roman"/>
                <a:cs typeface="Times New Roman"/>
              </a:rPr>
              <a:t>Evolution of </a:t>
            </a:r>
            <a:r>
              <a:rPr lang="fr-FR" sz="2000" err="1">
                <a:latin typeface="Times New Roman"/>
                <a:cs typeface="Times New Roman"/>
              </a:rPr>
              <a:t>number</a:t>
            </a:r>
            <a:r>
              <a:rPr lang="fr-FR" sz="2000">
                <a:latin typeface="Times New Roman"/>
                <a:cs typeface="Times New Roman"/>
              </a:rPr>
              <a:t> of </a:t>
            </a:r>
            <a:r>
              <a:rPr lang="fr-FR" sz="2000" err="1">
                <a:latin typeface="Times New Roman"/>
                <a:cs typeface="Times New Roman"/>
              </a:rPr>
              <a:t>tourists</a:t>
            </a:r>
            <a:r>
              <a:rPr lang="fr-FR" sz="2000">
                <a:latin typeface="Times New Roman"/>
                <a:cs typeface="Times New Roman"/>
              </a:rPr>
              <a:t> ; </a:t>
            </a:r>
            <a:r>
              <a:rPr lang="fr-FR" sz="2000" err="1">
                <a:latin typeface="Times New Roman"/>
                <a:cs typeface="Times New Roman"/>
              </a:rPr>
              <a:t>donneemondiales</a:t>
            </a:r>
            <a:endParaRPr lang="fr-FR" sz="2000">
              <a:latin typeface="Times New Roman"/>
              <a:cs typeface="Times New Roman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B08A50-8915-41C0-8539-A72C417E4650}"/>
              </a:ext>
            </a:extLst>
          </p:cNvPr>
          <p:cNvSpPr/>
          <p:nvPr/>
        </p:nvSpPr>
        <p:spPr>
          <a:xfrm>
            <a:off x="3404169" y="5876249"/>
            <a:ext cx="5383661" cy="358332"/>
          </a:xfrm>
          <a:prstGeom prst="rect">
            <a:avLst/>
          </a:prstGeom>
          <a:noFill/>
          <a:ln>
            <a:solidFill>
              <a:srgbClr val="4BB0E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19028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Les plus beaux glaciers d'Islande - Fjallabak">
            <a:extLst>
              <a:ext uri="{FF2B5EF4-FFF2-40B4-BE49-F238E27FC236}">
                <a16:creationId xmlns:a16="http://schemas.microsoft.com/office/drawing/2014/main" id="{B5BD5E49-6A50-382E-B0EC-67602F28D9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6000"/>
          </a:blip>
          <a:srcRect t="13749" b="19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7959CC-B78F-4DA1-A70E-D225844A8A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1648" y="1068324"/>
            <a:ext cx="11888704" cy="5637276"/>
          </a:xfrm>
          <a:prstGeom prst="rect">
            <a:avLst/>
          </a:prstGeom>
          <a:solidFill>
            <a:schemeClr val="dk1">
              <a:alpha val="75000"/>
            </a:schemeClr>
          </a:solidFill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260A2B2-88AB-402F-3477-03913C1BD0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1648" y="84447"/>
            <a:ext cx="5071346" cy="862075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CF8A261-CA56-F81F-C260-8FDDB54E45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4641" y="84447"/>
            <a:ext cx="6665712" cy="862075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F871860-067A-0AF7-D707-77CB1417C8EB}"/>
              </a:ext>
            </a:extLst>
          </p:cNvPr>
          <p:cNvSpPr txBox="1"/>
          <p:nvPr/>
        </p:nvSpPr>
        <p:spPr>
          <a:xfrm>
            <a:off x="323952" y="93082"/>
            <a:ext cx="27998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fr-FR" sz="2000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</a:t>
            </a:r>
            <a:r>
              <a:rPr lang="fr-FR" sz="2000" u="sng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2000" u="sng" err="1">
                <a:latin typeface="Times New Roman" panose="02020603050405020304" pitchFamily="18" charset="0"/>
                <a:cs typeface="Times New Roman" panose="02020603050405020304" pitchFamily="18" charset="0"/>
              </a:rPr>
              <a:t>Iceland</a:t>
            </a:r>
            <a:endParaRPr lang="fr-FR" sz="20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Geography</a:t>
            </a: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romanUcPeriod"/>
            </a:pPr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7CCD2405-F2A2-97DB-7FB1-5CB1E4524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6926" y="169108"/>
            <a:ext cx="2841386" cy="6457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20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fr-FR" sz="2200" u="sng">
                <a:latin typeface="Times New Roman" panose="02020603050405020304" pitchFamily="18" charset="0"/>
                <a:cs typeface="Times New Roman" panose="02020603050405020304" pitchFamily="18" charset="0"/>
              </a:rPr>
              <a:t>Culture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Histoire et religion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AC640A-E58D-D9A7-946E-8D52D7866AC9}"/>
              </a:ext>
            </a:extLst>
          </p:cNvPr>
          <p:cNvSpPr txBox="1"/>
          <p:nvPr/>
        </p:nvSpPr>
        <p:spPr>
          <a:xfrm>
            <a:off x="3271327" y="152400"/>
            <a:ext cx="18679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Demography</a:t>
            </a: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fr-FR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5D9C041-532B-6D3D-2584-9632AC6808FF}"/>
              </a:ext>
            </a:extLst>
          </p:cNvPr>
          <p:cNvSpPr txBox="1"/>
          <p:nvPr/>
        </p:nvSpPr>
        <p:spPr>
          <a:xfrm>
            <a:off x="8319458" y="152400"/>
            <a:ext cx="24485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Architecture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Culinaire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26EB49F-71E1-5AD9-13B9-CC4DB3D9E3EA}"/>
              </a:ext>
            </a:extLst>
          </p:cNvPr>
          <p:cNvSpPr txBox="1"/>
          <p:nvPr/>
        </p:nvSpPr>
        <p:spPr>
          <a:xfrm>
            <a:off x="10311683" y="152400"/>
            <a:ext cx="22633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fr-FR" sz="1900">
                <a:latin typeface="Times New Roman" panose="02020603050405020304" pitchFamily="18" charset="0"/>
                <a:cs typeface="Times New Roman" panose="02020603050405020304" pitchFamily="18" charset="0"/>
              </a:rPr>
              <a:t>Tourisme</a:t>
            </a:r>
          </a:p>
          <a:p>
            <a:pPr marL="457200" indent="-457200">
              <a:buFont typeface="+mj-lt"/>
              <a:buAutoNum type="arabicPeriod" startAt="4"/>
            </a:pPr>
            <a:endParaRPr lang="fr-FR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318FE73-876C-6AEB-3056-F9D80A41F802}"/>
              </a:ext>
            </a:extLst>
          </p:cNvPr>
          <p:cNvSpPr txBox="1"/>
          <p:nvPr/>
        </p:nvSpPr>
        <p:spPr>
          <a:xfrm>
            <a:off x="11572407" y="6255470"/>
            <a:ext cx="467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FF6FF2F-56DB-270D-52CD-1CD584E5C5ED}"/>
              </a:ext>
            </a:extLst>
          </p:cNvPr>
          <p:cNvSpPr txBox="1"/>
          <p:nvPr/>
        </p:nvSpPr>
        <p:spPr>
          <a:xfrm>
            <a:off x="781665" y="1622323"/>
            <a:ext cx="8554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/>
              <a:t>A </a:t>
            </a:r>
            <a:r>
              <a:rPr lang="fr-FR" sz="2800" err="1"/>
              <a:t>travel</a:t>
            </a:r>
            <a:r>
              <a:rPr lang="fr-FR" sz="2800"/>
              <a:t> : </a:t>
            </a:r>
            <a:r>
              <a:rPr lang="fr-FR" sz="2800" err="1"/>
              <a:t>very</a:t>
            </a:r>
            <a:r>
              <a:rPr lang="fr-FR" sz="2800"/>
              <a:t> </a:t>
            </a:r>
            <a:r>
              <a:rPr lang="fr-FR" sz="2800" err="1"/>
              <a:t>expensive</a:t>
            </a:r>
            <a:endParaRPr lang="fr-FR" sz="2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7711062-04C1-0D49-E0E0-B52508633591}"/>
              </a:ext>
            </a:extLst>
          </p:cNvPr>
          <p:cNvSpPr/>
          <p:nvPr/>
        </p:nvSpPr>
        <p:spPr>
          <a:xfrm>
            <a:off x="4736338" y="5578941"/>
            <a:ext cx="3307482" cy="676529"/>
          </a:xfrm>
          <a:prstGeom prst="rect">
            <a:avLst/>
          </a:prstGeom>
          <a:noFill/>
          <a:ln>
            <a:solidFill>
              <a:srgbClr val="4BB0E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7C7EAA9-46BA-E7B8-22DF-F0558AD30AC7}"/>
              </a:ext>
            </a:extLst>
          </p:cNvPr>
          <p:cNvSpPr txBox="1"/>
          <p:nvPr/>
        </p:nvSpPr>
        <p:spPr>
          <a:xfrm>
            <a:off x="4736338" y="5563262"/>
            <a:ext cx="3307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Budget for a </a:t>
            </a:r>
            <a:r>
              <a:rPr lang="fr-FR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week</a:t>
            </a: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trip ; air France and </a:t>
            </a:r>
            <a:r>
              <a:rPr lang="fr-FR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islande</a:t>
            </a:r>
            <a:r>
              <a:rPr 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-explora</a:t>
            </a:r>
          </a:p>
        </p:txBody>
      </p:sp>
      <p:pic>
        <p:nvPicPr>
          <p:cNvPr id="7" name="Image 6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292DBC44-FA75-F1BB-CAA6-B38825095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890" y="2395833"/>
            <a:ext cx="3997568" cy="288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46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40</TotalTime>
  <Words>509</Words>
  <Application>Microsoft Office PowerPoint</Application>
  <PresentationFormat>Grand écran</PresentationFormat>
  <Paragraphs>220</Paragraphs>
  <Slides>16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ISLANDE</vt:lpstr>
      <vt:lpstr>Table of contents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chloe decoust</dc:creator>
  <cp:lastModifiedBy>Chloé Decoust</cp:lastModifiedBy>
  <cp:revision>33</cp:revision>
  <dcterms:created xsi:type="dcterms:W3CDTF">2023-10-18T12:21:17Z</dcterms:created>
  <dcterms:modified xsi:type="dcterms:W3CDTF">2024-01-22T17:42:14Z</dcterms:modified>
</cp:coreProperties>
</file>